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89" r:id="rId3"/>
    <p:sldId id="290" r:id="rId4"/>
    <p:sldId id="292" r:id="rId5"/>
    <p:sldId id="328" r:id="rId6"/>
    <p:sldId id="303" r:id="rId7"/>
    <p:sldId id="280" r:id="rId8"/>
    <p:sldId id="281" r:id="rId9"/>
    <p:sldId id="263" r:id="rId10"/>
    <p:sldId id="282" r:id="rId11"/>
    <p:sldId id="293" r:id="rId12"/>
    <p:sldId id="326" r:id="rId13"/>
    <p:sldId id="297" r:id="rId14"/>
    <p:sldId id="296" r:id="rId15"/>
    <p:sldId id="299" r:id="rId16"/>
    <p:sldId id="265" r:id="rId17"/>
    <p:sldId id="275" r:id="rId18"/>
    <p:sldId id="329" r:id="rId19"/>
    <p:sldId id="330" r:id="rId20"/>
    <p:sldId id="305" r:id="rId21"/>
    <p:sldId id="306" r:id="rId22"/>
    <p:sldId id="307" r:id="rId23"/>
    <p:sldId id="283" r:id="rId24"/>
    <p:sldId id="332" r:id="rId25"/>
    <p:sldId id="331" r:id="rId26"/>
    <p:sldId id="267" r:id="rId27"/>
    <p:sldId id="266" r:id="rId28"/>
    <p:sldId id="302" r:id="rId29"/>
    <p:sldId id="327" r:id="rId30"/>
  </p:sldIdLst>
  <p:sldSz cx="9144000" cy="6858000" type="screen4x3"/>
  <p:notesSz cx="6807200" cy="9939338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CE6"/>
    <a:srgbClr val="F7D244"/>
    <a:srgbClr val="0D0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 autoAdjust="0"/>
    <p:restoredTop sz="94752" autoAdjust="0"/>
  </p:normalViewPr>
  <p:slideViewPr>
    <p:cSldViewPr snapToGrid="0" snapToObjects="1">
      <p:cViewPr>
        <p:scale>
          <a:sx n="119" d="100"/>
          <a:sy n="119" d="100"/>
        </p:scale>
        <p:origin x="-1404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Skoroszyt_programu_Microsoft_Office_Excel_2007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Skoroszyt_programu_Microsoft_Office_Excel_2007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Skoroszyt_programu_Microsoft_Office_Excel_2007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Skoroszyt_programu_Microsoft_Office_Excel_2007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Skoroszyt_programu_Microsoft_Office_Excel_20075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studentów</c:v>
                </c:pt>
              </c:strCache>
            </c:strRef>
          </c:tx>
          <c:invertIfNegative val="0"/>
          <c:cat>
            <c:strRef>
              <c:f>Arkusz1!$A$2:$A$7</c:f>
              <c:strCache>
                <c:ptCount val="6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48</c:v>
                </c:pt>
                <c:pt idx="1">
                  <c:v>382</c:v>
                </c:pt>
                <c:pt idx="2">
                  <c:v>791</c:v>
                </c:pt>
                <c:pt idx="3">
                  <c:v>1371</c:v>
                </c:pt>
                <c:pt idx="4">
                  <c:v>2020</c:v>
                </c:pt>
                <c:pt idx="5">
                  <c:v>4325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30-4CD9-9C6D-B560D4619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464768"/>
        <c:axId val="104466304"/>
        <c:axId val="0"/>
      </c:bar3DChart>
      <c:catAx>
        <c:axId val="104464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4466304"/>
        <c:crosses val="autoZero"/>
        <c:auto val="1"/>
        <c:lblAlgn val="ctr"/>
        <c:lblOffset val="100"/>
        <c:noMultiLvlLbl val="0"/>
      </c:catAx>
      <c:valAx>
        <c:axId val="104466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4647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8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4388980934485538E-3"/>
          <c:w val="1"/>
          <c:h val="0.99356118550930195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Procent </c:v>
                </c:pt>
              </c:strCache>
            </c:strRef>
          </c:tx>
          <c:explosion val="25"/>
          <c:dPt>
            <c:idx val="0"/>
            <c:bubble3D val="1"/>
            <c:explosion val="6"/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0">
                      <a:solidFill>
                        <a:srgbClr val="00000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b="0">
                      <a:solidFill>
                        <a:srgbClr val="00000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9714652917352603E-2"/>
                  <c:y val="8.81226562588054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</c:f>
              <c:strCache>
                <c:ptCount val="1"/>
                <c:pt idx="0">
                  <c:v>Nauczyciele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8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9356118550930195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Procent </c:v>
                </c:pt>
              </c:strCache>
            </c:strRef>
          </c:tx>
          <c:explosion val="25"/>
          <c:dPt>
            <c:idx val="0"/>
            <c:bubble3D val="1"/>
            <c:explosion val="7"/>
          </c:dPt>
          <c:dLbls>
            <c:dLbl>
              <c:idx val="0"/>
              <c:layout>
                <c:manualLayout>
                  <c:x val="-0.21538111926957601"/>
                  <c:y val="-0.3628552141549489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0">
                      <a:solidFill>
                        <a:srgbClr val="00000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5329496217591997E-2"/>
                  <c:y val="7.6682301000371902E-3"/>
                </c:manualLayout>
              </c:layout>
              <c:spPr/>
              <c:txPr>
                <a:bodyPr/>
                <a:lstStyle/>
                <a:p>
                  <a:pPr>
                    <a:defRPr b="0">
                      <a:solidFill>
                        <a:srgbClr val="00000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5664294876326898E-2"/>
                  <c:y val="6.3277993266448599E-3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rgbClr val="000000"/>
                        </a:solidFill>
                      </a:defRPr>
                    </a:pPr>
                    <a:r>
                      <a:rPr lang="pl-PL" dirty="0">
                        <a:solidFill>
                          <a:srgbClr val="000000"/>
                        </a:solidFill>
                      </a:rPr>
                      <a:t>Pozostali
5%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Nauczyciele</c:v>
                </c:pt>
                <c:pt idx="1">
                  <c:v>Administracja</c:v>
                </c:pt>
                <c:pt idx="2">
                  <c:v>Pozostali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84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studentów</c:v>
                </c:pt>
              </c:strCache>
            </c:strRef>
          </c:tx>
          <c:invertIfNegative val="0"/>
          <c:cat>
            <c:strRef>
              <c:f>Arkusz1!$A$2:$A$21</c:f>
              <c:strCache>
                <c:ptCount val="20"/>
                <c:pt idx="0">
                  <c:v>OLIGO</c:v>
                </c:pt>
                <c:pt idx="1">
                  <c:v>AUTYZM</c:v>
                </c:pt>
                <c:pt idx="2">
                  <c:v>EWiP</c:v>
                </c:pt>
                <c:pt idx="3">
                  <c:v>PP</c:v>
                </c:pt>
                <c:pt idx="4">
                  <c:v>ZWO</c:v>
                </c:pt>
                <c:pt idx="5">
                  <c:v>TP</c:v>
                </c:pt>
                <c:pt idx="6">
                  <c:v>WNJO</c:v>
                </c:pt>
                <c:pt idx="7">
                  <c:v>BIBLIOT</c:v>
                </c:pt>
                <c:pt idx="8">
                  <c:v>LOGOP</c:v>
                </c:pt>
                <c:pt idx="9">
                  <c:v>REWALID</c:v>
                </c:pt>
                <c:pt idx="10">
                  <c:v>OPWYCH</c:v>
                </c:pt>
                <c:pt idx="11">
                  <c:v>WDŻWR</c:v>
                </c:pt>
                <c:pt idx="12">
                  <c:v>RESOCJAL</c:v>
                </c:pt>
                <c:pt idx="13">
                  <c:v>SURDO</c:v>
                </c:pt>
                <c:pt idx="14">
                  <c:v>TECHNIKA</c:v>
                </c:pt>
                <c:pt idx="15">
                  <c:v>TZ</c:v>
                </c:pt>
                <c:pt idx="16">
                  <c:v>PLAST</c:v>
                </c:pt>
                <c:pt idx="17">
                  <c:v>MAT</c:v>
                </c:pt>
                <c:pt idx="18">
                  <c:v>HIST</c:v>
                </c:pt>
                <c:pt idx="19">
                  <c:v>PRZYR</c:v>
                </c:pt>
              </c:strCache>
            </c:strRef>
          </c:cat>
          <c:val>
            <c:numRef>
              <c:f>Arkusz1!$B$2:$B$21</c:f>
              <c:numCache>
                <c:formatCode>General</c:formatCode>
                <c:ptCount val="20"/>
                <c:pt idx="0">
                  <c:v>692</c:v>
                </c:pt>
                <c:pt idx="1">
                  <c:v>457</c:v>
                </c:pt>
                <c:pt idx="2">
                  <c:v>336</c:v>
                </c:pt>
                <c:pt idx="3">
                  <c:v>240</c:v>
                </c:pt>
                <c:pt idx="4">
                  <c:v>201</c:v>
                </c:pt>
                <c:pt idx="5">
                  <c:v>180</c:v>
                </c:pt>
                <c:pt idx="6">
                  <c:v>157</c:v>
                </c:pt>
                <c:pt idx="7">
                  <c:v>130</c:v>
                </c:pt>
                <c:pt idx="8">
                  <c:v>123</c:v>
                </c:pt>
                <c:pt idx="9">
                  <c:v>102</c:v>
                </c:pt>
                <c:pt idx="10">
                  <c:v>87</c:v>
                </c:pt>
                <c:pt idx="11">
                  <c:v>80</c:v>
                </c:pt>
                <c:pt idx="12">
                  <c:v>76</c:v>
                </c:pt>
                <c:pt idx="13">
                  <c:v>69</c:v>
                </c:pt>
                <c:pt idx="14">
                  <c:v>67</c:v>
                </c:pt>
                <c:pt idx="15">
                  <c:v>61</c:v>
                </c:pt>
                <c:pt idx="16">
                  <c:v>59</c:v>
                </c:pt>
                <c:pt idx="17">
                  <c:v>52</c:v>
                </c:pt>
                <c:pt idx="18">
                  <c:v>45</c:v>
                </c:pt>
                <c:pt idx="19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79475200"/>
        <c:axId val="179476736"/>
        <c:axId val="0"/>
      </c:bar3DChart>
      <c:catAx>
        <c:axId val="179475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9476736"/>
        <c:crosses val="autoZero"/>
        <c:auto val="1"/>
        <c:lblAlgn val="ctr"/>
        <c:lblOffset val="100"/>
        <c:noMultiLvlLbl val="0"/>
      </c:catAx>
      <c:valAx>
        <c:axId val="1794767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947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8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9356118550930195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Procent </c:v>
                </c:pt>
              </c:strCache>
            </c:strRef>
          </c:tx>
          <c:explosion val="25"/>
          <c:dPt>
            <c:idx val="0"/>
            <c:bubble3D val="1"/>
            <c:explosion val="21"/>
          </c:dPt>
          <c:dLbls>
            <c:dLbl>
              <c:idx val="0"/>
              <c:layout>
                <c:manualLayout>
                  <c:x val="-8.3905702396703405E-2"/>
                  <c:y val="7.15701476003471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595820161396199E-2"/>
                  <c:y val="1.040121951023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8771702134106303E-4"/>
                  <c:y val="1.6725194785120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5880571350657999"/>
                  <c:y val="-0.125247959566488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8445248507741599"/>
                  <c:y val="-8.18508088473259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0581033925523399E-2"/>
                  <c:y val="-0.109974093055682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3796876104675203E-2"/>
                  <c:y val="-0.134906709238425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9.5265930048176392E-3"/>
                  <c:y val="-2.065189214080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8.6679762854632303E-3"/>
                  <c:y val="-3.27449526542138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5082617082950402E-2"/>
                  <c:y val="-1.7840207770795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9.9362949571259698E-2"/>
                  <c:y val="-2.081290484632139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2.0114684227005099E-2"/>
                  <c:y val="1.7667722910014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0.11748568340891399"/>
                  <c:y val="2.94802187840642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5041030794558199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6.4619208976780307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5.7614810475603698E-2"/>
                  <c:y val="7.15701476003471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6.9499853551625607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Arkusz1!$A$2:$A$19</c:f>
              <c:strCache>
                <c:ptCount val="18"/>
                <c:pt idx="0">
                  <c:v>Bolesławiec</c:v>
                </c:pt>
                <c:pt idx="1">
                  <c:v>Białystok</c:v>
                </c:pt>
                <c:pt idx="2">
                  <c:v>Częstochowa</c:v>
                </c:pt>
                <c:pt idx="3">
                  <c:v>Piotrków Tryb.</c:v>
                </c:pt>
                <c:pt idx="4">
                  <c:v>Zamość</c:v>
                </c:pt>
                <c:pt idx="5">
                  <c:v>Przasnysz</c:v>
                </c:pt>
                <c:pt idx="6">
                  <c:v>Warszawa</c:v>
                </c:pt>
                <c:pt idx="7">
                  <c:v>Kościerzyna</c:v>
                </c:pt>
                <c:pt idx="8">
                  <c:v>Lubsko</c:v>
                </c:pt>
                <c:pt idx="9">
                  <c:v>Grajewo</c:v>
                </c:pt>
                <c:pt idx="10">
                  <c:v>Oborniki</c:v>
                </c:pt>
                <c:pt idx="11">
                  <c:v>Łomża</c:v>
                </c:pt>
                <c:pt idx="12">
                  <c:v>Wołów</c:v>
                </c:pt>
                <c:pt idx="13">
                  <c:v>Trzebnica</c:v>
                </c:pt>
                <c:pt idx="14">
                  <c:v>Sulechów</c:v>
                </c:pt>
                <c:pt idx="15">
                  <c:v>Szczytno</c:v>
                </c:pt>
                <c:pt idx="16">
                  <c:v>Bełchatów</c:v>
                </c:pt>
                <c:pt idx="17">
                  <c:v>Pozostałe</c:v>
                </c:pt>
              </c:strCache>
            </c:strRef>
          </c:cat>
          <c:val>
            <c:numRef>
              <c:f>Arkusz1!$B$2:$B$19</c:f>
              <c:numCache>
                <c:formatCode>General</c:formatCode>
                <c:ptCount val="18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6</c:v>
                </c:pt>
                <c:pt idx="5">
                  <c:v>6</c:v>
                </c:pt>
                <c:pt idx="6">
                  <c:v>7</c:v>
                </c:pt>
                <c:pt idx="7">
                  <c:v>6</c:v>
                </c:pt>
                <c:pt idx="8">
                  <c:v>6</c:v>
                </c:pt>
                <c:pt idx="9">
                  <c:v>5</c:v>
                </c:pt>
                <c:pt idx="10">
                  <c:v>5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0.425</cdr:x>
      <cdr:y>0.26872</cdr:y>
    </cdr:from>
    <cdr:to>
      <cdr:x>0.49268</cdr:x>
      <cdr:y>0.63539</cdr:y>
    </cdr:to>
    <cdr:sp macro="" textlink="">
      <cdr:nvSpPr>
        <cdr:cNvPr id="2" name="Prostokąt 1"/>
        <cdr:cNvSpPr/>
      </cdr:nvSpPr>
      <cdr:spPr>
        <a:xfrm xmlns:a="http://schemas.openxmlformats.org/drawingml/2006/main" rot="16200000">
          <a:off x="3172723" y="1660679"/>
          <a:ext cx="1584190" cy="5848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pl-PL" sz="3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1371</a:t>
          </a:r>
        </a:p>
      </cdr:txBody>
    </cdr:sp>
  </cdr:relSizeAnchor>
  <cdr:relSizeAnchor xmlns:cdr="http://schemas.openxmlformats.org/drawingml/2006/chartDrawing">
    <cdr:from>
      <cdr:x>0.225</cdr:x>
      <cdr:y>0.51667</cdr:y>
    </cdr:from>
    <cdr:to>
      <cdr:x>0.29268</cdr:x>
      <cdr:y>0.75</cdr:y>
    </cdr:to>
    <cdr:sp macro="" textlink="">
      <cdr:nvSpPr>
        <cdr:cNvPr id="3" name="Prostokąt 2"/>
        <cdr:cNvSpPr/>
      </cdr:nvSpPr>
      <cdr:spPr>
        <a:xfrm xmlns:a="http://schemas.openxmlformats.org/drawingml/2006/main" rot="16200000">
          <a:off x="1732577" y="2443887"/>
          <a:ext cx="1008098" cy="5848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382</a:t>
          </a:r>
        </a:p>
      </cdr:txBody>
    </cdr:sp>
  </cdr:relSizeAnchor>
  <cdr:relSizeAnchor xmlns:cdr="http://schemas.openxmlformats.org/drawingml/2006/chartDrawing">
    <cdr:from>
      <cdr:x>0.325</cdr:x>
      <cdr:y>0.35</cdr:y>
    </cdr:from>
    <cdr:to>
      <cdr:x>0.39268</cdr:x>
      <cdr:y>0.71667</cdr:y>
    </cdr:to>
    <cdr:sp macro="" textlink="">
      <cdr:nvSpPr>
        <cdr:cNvPr id="4" name="Prostokąt 3"/>
        <cdr:cNvSpPr/>
      </cdr:nvSpPr>
      <cdr:spPr>
        <a:xfrm xmlns:a="http://schemas.openxmlformats.org/drawingml/2006/main" rot="16200000">
          <a:off x="2308627" y="2011853"/>
          <a:ext cx="1584190" cy="5848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791</a:t>
          </a:r>
        </a:p>
      </cdr:txBody>
    </cdr:sp>
  </cdr:relSizeAnchor>
  <cdr:relSizeAnchor xmlns:cdr="http://schemas.openxmlformats.org/drawingml/2006/chartDrawing">
    <cdr:from>
      <cdr:x>0.625</cdr:x>
      <cdr:y>0.03333</cdr:y>
    </cdr:from>
    <cdr:to>
      <cdr:x>0.69268</cdr:x>
      <cdr:y>0.4</cdr:y>
    </cdr:to>
    <cdr:sp macro="" textlink="">
      <cdr:nvSpPr>
        <cdr:cNvPr id="5" name="Prostokąt 4"/>
        <cdr:cNvSpPr/>
      </cdr:nvSpPr>
      <cdr:spPr>
        <a:xfrm xmlns:a="http://schemas.openxmlformats.org/drawingml/2006/main" rot="16200000">
          <a:off x="4900915" y="643701"/>
          <a:ext cx="1584190" cy="5848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4325</a:t>
          </a:r>
          <a:endParaRPr lang="pl-PL" sz="32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0.125</cdr:x>
      <cdr:y>0.65</cdr:y>
    </cdr:from>
    <cdr:to>
      <cdr:x>0.19268</cdr:x>
      <cdr:y>0.81667</cdr:y>
    </cdr:to>
    <cdr:sp macro="" textlink="">
      <cdr:nvSpPr>
        <cdr:cNvPr id="6" name="Prostokąt 5"/>
        <cdr:cNvSpPr/>
      </cdr:nvSpPr>
      <cdr:spPr>
        <a:xfrm xmlns:a="http://schemas.openxmlformats.org/drawingml/2006/main" rot="16200000">
          <a:off x="1012483" y="2875949"/>
          <a:ext cx="720094" cy="5848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48</a:t>
          </a:r>
        </a:p>
      </cdr:txBody>
    </cdr:sp>
  </cdr:relSizeAnchor>
  <cdr:relSizeAnchor xmlns:cdr="http://schemas.openxmlformats.org/drawingml/2006/chartDrawing">
    <cdr:from>
      <cdr:x>0.52696</cdr:x>
      <cdr:y>0.14615</cdr:y>
    </cdr:from>
    <cdr:to>
      <cdr:x>0.59464</cdr:x>
      <cdr:y>0.51282</cdr:y>
    </cdr:to>
    <cdr:sp macro="" textlink="">
      <cdr:nvSpPr>
        <cdr:cNvPr id="7" name="Prostokąt 6"/>
        <cdr:cNvSpPr/>
      </cdr:nvSpPr>
      <cdr:spPr>
        <a:xfrm xmlns:a="http://schemas.openxmlformats.org/drawingml/2006/main" rot="16200000">
          <a:off x="4053753" y="1131140"/>
          <a:ext cx="1584190" cy="5848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3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2020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0.28978</cdr:x>
      <cdr:y>0.33333</cdr:y>
    </cdr:from>
    <cdr:to>
      <cdr:x>0.70312</cdr:x>
      <cdr:y>0.65545</cdr:y>
    </cdr:to>
    <cdr:sp macro="" textlink="">
      <cdr:nvSpPr>
        <cdr:cNvPr id="2" name="Prostokąt 1"/>
        <cdr:cNvSpPr/>
      </cdr:nvSpPr>
      <cdr:spPr>
        <a:xfrm xmlns:a="http://schemas.openxmlformats.org/drawingml/2006/main">
          <a:off x="2295279" y="1656184"/>
          <a:ext cx="3274028" cy="16004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pl-PL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4325</a:t>
          </a:r>
          <a:endParaRPr lang="pl-PL" sz="5400" b="1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  <a:p xmlns:a="http://schemas.openxmlformats.org/drawingml/2006/main">
          <a:pPr algn="ctr"/>
          <a:r>
            <a:rPr lang="pl-PL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STUDENTÓW</a:t>
          </a:r>
          <a:endParaRPr lang="pl-PL" sz="4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974C9-83F3-C148-ADB4-D369B9A6B283}" type="datetimeFigureOut">
              <a:rPr lang="pl-PL" smtClean="0"/>
              <a:t>2016-06-07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44541-697E-A148-909F-991D7BC168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9043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F4BDD-FA0A-4349-8559-BFFC227F5751}" type="datetimeFigureOut">
              <a:rPr lang="pl-PL" smtClean="0"/>
              <a:t>2016-06-07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8DBB1-A218-3845-ACC2-7605E4CBA7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1236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8DBB1-A218-3845-ACC2-7605E4CBA71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232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5AFB2-665A-074C-8312-DC4905E60FB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018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----- Notatki ze spotkania (07.12.2014 21:50) -----</a:t>
            </a:r>
          </a:p>
          <a:p>
            <a:r>
              <a:rPr lang="pl-PL" dirty="0"/>
              <a:t>HGFDSDFGHJKNB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5AFB2-665A-074C-8312-DC4905E60FBC}" type="slidenum">
              <a:rPr lang="pl-PL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pl-P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0187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----- Notatki ze spotkania (07.12.2014 21:50) -----</a:t>
            </a:r>
          </a:p>
          <a:p>
            <a:r>
              <a:rPr lang="pl-PL" dirty="0"/>
              <a:t>HGFDSDFGHJKNB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5AFB2-665A-074C-8312-DC4905E60FBC}" type="slidenum">
              <a:rPr lang="pl-PL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pl-P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0187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5AFB2-665A-074C-8312-DC4905E60FBC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0187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----- Notatki ze spotkania (07.12.2014 21:50) -----</a:t>
            </a:r>
          </a:p>
          <a:p>
            <a:r>
              <a:rPr lang="pl-PL" dirty="0"/>
              <a:t>HGFDSDFGHJKNB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5AFB2-665A-074C-8312-DC4905E60FBC}" type="slidenum">
              <a:rPr lang="pl-PL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pl-P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0187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  <a:p>
            <a:r>
              <a:rPr lang="pl-PL"/>
              <a:t>----- Notatki ze spotkania (12.12.2014 00:05) -----</a:t>
            </a:r>
          </a:p>
          <a:p>
            <a:r>
              <a:rPr lang="pl-PL"/>
              <a:t>1. Ważne strefa studenta znajduje się na stronie www.podyplomowe.info</a:t>
            </a:r>
          </a:p>
          <a:p>
            <a:r>
              <a:rPr lang="pl-PL"/>
              <a:t>2. Prośba o pozyskiwanie materiałów od wykładowców na strefe studenta</a:t>
            </a:r>
          </a:p>
          <a:p>
            <a:r>
              <a:rPr lang="pl-PL"/>
              <a:t>3. Strefa jest uzupełniana w trakcie roku akademickiego, nie zawsze więc od razu jest pełen materiał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5AFB2-665A-074C-8312-DC4905E60FBC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31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A5E6-8E9F-8A4F-819F-55A818F3194B}" type="datetimeFigureOut">
              <a:rPr lang="pl-PL" smtClean="0"/>
              <a:t>2016-06-07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FB1-0E72-2540-A7E9-F58FB49B52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82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A5E6-8E9F-8A4F-819F-55A818F3194B}" type="datetimeFigureOut">
              <a:rPr lang="pl-PL" smtClean="0"/>
              <a:t>2016-06-07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FB1-0E72-2540-A7E9-F58FB49B52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91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A5E6-8E9F-8A4F-819F-55A818F3194B}" type="datetimeFigureOut">
              <a:rPr lang="pl-PL" smtClean="0"/>
              <a:t>2016-06-07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FB1-0E72-2540-A7E9-F58FB49B52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52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A5E6-8E9F-8A4F-819F-55A818F3194B}" type="datetimeFigureOut">
              <a:rPr lang="pl-PL" smtClean="0"/>
              <a:t>2016-06-07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FB1-0E72-2540-A7E9-F58FB49B52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433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A5E6-8E9F-8A4F-819F-55A818F3194B}" type="datetimeFigureOut">
              <a:rPr lang="pl-PL" smtClean="0"/>
              <a:t>2016-06-07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FB1-0E72-2540-A7E9-F58FB49B52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180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A5E6-8E9F-8A4F-819F-55A818F3194B}" type="datetimeFigureOut">
              <a:rPr lang="pl-PL" smtClean="0"/>
              <a:t>2016-06-07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FB1-0E72-2540-A7E9-F58FB49B52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318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A5E6-8E9F-8A4F-819F-55A818F3194B}" type="datetimeFigureOut">
              <a:rPr lang="pl-PL" smtClean="0"/>
              <a:t>2016-06-07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FB1-0E72-2540-A7E9-F58FB49B52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597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A5E6-8E9F-8A4F-819F-55A818F3194B}" type="datetimeFigureOut">
              <a:rPr lang="pl-PL" smtClean="0"/>
              <a:t>2016-06-07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FB1-0E72-2540-A7E9-F58FB49B52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54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A5E6-8E9F-8A4F-819F-55A818F3194B}" type="datetimeFigureOut">
              <a:rPr lang="pl-PL" smtClean="0"/>
              <a:t>2016-06-07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FB1-0E72-2540-A7E9-F58FB49B52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588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A5E6-8E9F-8A4F-819F-55A818F3194B}" type="datetimeFigureOut">
              <a:rPr lang="pl-PL" smtClean="0"/>
              <a:t>2016-06-07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FB1-0E72-2540-A7E9-F58FB49B52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24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A5E6-8E9F-8A4F-819F-55A818F3194B}" type="datetimeFigureOut">
              <a:rPr lang="pl-PL" smtClean="0"/>
              <a:t>2016-06-07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FB1-0E72-2540-A7E9-F58FB49B52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175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AA5E6-8E9F-8A4F-819F-55A818F3194B}" type="datetimeFigureOut">
              <a:rPr lang="pl-PL" smtClean="0"/>
              <a:t>2016-06-07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81FB1-0E72-2540-A7E9-F58FB49B52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788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odyplomowe.info/strefa-studenta-podyplomowe/oligofrenopedagogika/" TargetMode="Externa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podyplomowe@wskpism.edu.p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737"/>
            <a:ext cx="9144000" cy="5340599"/>
          </a:xfrm>
          <a:prstGeom prst="rect">
            <a:avLst/>
          </a:prstGeom>
        </p:spPr>
      </p:pic>
      <p:sp>
        <p:nvSpPr>
          <p:cNvPr id="1026" name="Prostokąt 1"/>
          <p:cNvSpPr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254476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42852"/>
            <a:ext cx="500066" cy="790574"/>
          </a:xfrm>
          <a:prstGeom prst="rect">
            <a:avLst/>
          </a:prstGeom>
        </p:spPr>
      </p:pic>
      <p:sp>
        <p:nvSpPr>
          <p:cNvPr id="1027" name="Prostokąt 4"/>
          <p:cNvSpPr>
            <a:spLocks noChangeArrowheads="1"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E5231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Pole tekstowe 2"/>
          <p:cNvSpPr txBox="1">
            <a:spLocks noChangeArrowheads="1"/>
          </p:cNvSpPr>
          <p:nvPr/>
        </p:nvSpPr>
        <p:spPr bwMode="auto">
          <a:xfrm>
            <a:off x="0" y="6653140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Pole tekstowe 3"/>
          <p:cNvSpPr txBox="1">
            <a:spLocks noChangeArrowheads="1"/>
          </p:cNvSpPr>
          <p:nvPr/>
        </p:nvSpPr>
        <p:spPr bwMode="auto">
          <a:xfrm>
            <a:off x="1214414" y="214290"/>
            <a:ext cx="7643866" cy="652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spc="6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INSTYTUT STUDIÓW PODYPLOMOWYCH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i="0" u="none" strike="noStrike" cap="none" spc="4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Wyższej Szkoły Komunikowania, Politologii i Stosunków Międzynarodowych                       w Warszawie </a:t>
            </a:r>
            <a:endParaRPr kumimoji="0" lang="pl-PL" i="0" u="none" strike="noStrike" cap="none" spc="4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ytuł 1"/>
          <p:cNvSpPr txBox="1">
            <a:spLocks/>
          </p:cNvSpPr>
          <p:nvPr/>
        </p:nvSpPr>
        <p:spPr>
          <a:xfrm>
            <a:off x="0" y="5589239"/>
            <a:ext cx="9144000" cy="645305"/>
          </a:xfrm>
          <a:prstGeom prst="rect">
            <a:avLst/>
          </a:prstGeom>
          <a:solidFill>
            <a:srgbClr val="FF0000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STUDIA PODYPLOMOWE</a:t>
            </a:r>
            <a:endParaRPr kumimoji="0" lang="pl-PL" sz="32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6409271"/>
            <a:ext cx="6400800" cy="685808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Rok akademicki 2016/2017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rostokąt 1"/>
          <p:cNvSpPr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254476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Obraz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42852"/>
            <a:ext cx="500066" cy="790574"/>
          </a:xfrm>
          <a:prstGeom prst="rect">
            <a:avLst/>
          </a:prstGeom>
        </p:spPr>
      </p:pic>
      <p:sp>
        <p:nvSpPr>
          <p:cNvPr id="1027" name="Prostokąt 4"/>
          <p:cNvSpPr>
            <a:spLocks noChangeArrowheads="1"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E5231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9" name="Pole tekstowe 3"/>
          <p:cNvSpPr txBox="1">
            <a:spLocks noChangeArrowheads="1"/>
          </p:cNvSpPr>
          <p:nvPr/>
        </p:nvSpPr>
        <p:spPr bwMode="auto">
          <a:xfrm>
            <a:off x="1214414" y="214290"/>
            <a:ext cx="7643866" cy="652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2000" b="1" spc="6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INSTYTUT STUDIÓW PODYPLOMOWYCH</a:t>
            </a:r>
          </a:p>
          <a:p>
            <a:r>
              <a:rPr lang="pl-PL" spc="4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Wyższej Szkoły Komunikowania, Politologii i Stosunków Międzynarodowych</a:t>
            </a:r>
            <a:endParaRPr lang="pl-PL" spc="4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214282" y="1052736"/>
            <a:ext cx="8643998" cy="512757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pl-PL" sz="3300" b="1" dirty="0" smtClean="0">
                <a:solidFill>
                  <a:srgbClr val="002060"/>
                </a:solidFill>
              </a:rPr>
              <a:t>REKRUTACJA WG MIAST</a:t>
            </a:r>
            <a:endParaRPr lang="pl-PL" sz="33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1092942282"/>
              </p:ext>
            </p:extLst>
          </p:nvPr>
        </p:nvGraphicFramePr>
        <p:xfrm>
          <a:off x="611560" y="1628800"/>
          <a:ext cx="792088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Pole tekstowe 2"/>
          <p:cNvSpPr txBox="1">
            <a:spLocks noChangeArrowheads="1"/>
          </p:cNvSpPr>
          <p:nvPr/>
        </p:nvSpPr>
        <p:spPr bwMode="auto">
          <a:xfrm>
            <a:off x="214282" y="6529245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ole tekstowe 2"/>
          <p:cNvSpPr txBox="1">
            <a:spLocks noChangeArrowheads="1"/>
          </p:cNvSpPr>
          <p:nvPr/>
        </p:nvSpPr>
        <p:spPr bwMode="auto">
          <a:xfrm>
            <a:off x="216024" y="6496177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tudia podyplomowe- www.podyplomowe.info.pl</a:t>
            </a:r>
            <a:endParaRPr lang="pl-P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22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5786" y="1531170"/>
            <a:ext cx="7772400" cy="512757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pl-PL" sz="3300" b="1" dirty="0" smtClean="0">
                <a:solidFill>
                  <a:srgbClr val="002060"/>
                </a:solidFill>
              </a:rPr>
              <a:t>WSPÓŁPRACA W ZAKRESIE</a:t>
            </a:r>
            <a:br>
              <a:rPr lang="pl-PL" sz="3300" b="1" dirty="0" smtClean="0">
                <a:solidFill>
                  <a:srgbClr val="002060"/>
                </a:solidFill>
              </a:rPr>
            </a:br>
            <a:r>
              <a:rPr lang="pl-PL" sz="3300" b="1" dirty="0" smtClean="0">
                <a:solidFill>
                  <a:srgbClr val="002060"/>
                </a:solidFill>
              </a:rPr>
              <a:t>STUDIÓW PODYPLOMOWYCH</a:t>
            </a:r>
            <a:endParaRPr lang="pl-PL" sz="3300" b="1" dirty="0">
              <a:solidFill>
                <a:srgbClr val="002060"/>
              </a:solidFill>
            </a:endParaRPr>
          </a:p>
        </p:txBody>
      </p:sp>
      <p:sp>
        <p:nvSpPr>
          <p:cNvPr id="1026" name="Prostokąt 1"/>
          <p:cNvSpPr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254476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42852"/>
            <a:ext cx="500066" cy="790574"/>
          </a:xfrm>
          <a:prstGeom prst="rect">
            <a:avLst/>
          </a:prstGeom>
        </p:spPr>
      </p:pic>
      <p:sp>
        <p:nvSpPr>
          <p:cNvPr id="1027" name="Prostokąt 4"/>
          <p:cNvSpPr>
            <a:spLocks noChangeArrowheads="1"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E5231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9" name="Pole tekstowe 3"/>
          <p:cNvSpPr txBox="1">
            <a:spLocks noChangeArrowheads="1"/>
          </p:cNvSpPr>
          <p:nvPr/>
        </p:nvSpPr>
        <p:spPr bwMode="auto">
          <a:xfrm>
            <a:off x="1214414" y="214290"/>
            <a:ext cx="7643866" cy="652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spc="6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INSTYTUT STUDIÓW PODYPLOMOWYCH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spc="4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Wyższej Szkoły Komunikowania, Politologii i Stosunków Międzynarodowych</a:t>
            </a:r>
            <a:endParaRPr kumimoji="0" lang="pl-PL" b="0" i="0" u="none" strike="noStrike" cap="none" spc="4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142844" y="2626077"/>
            <a:ext cx="87868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1600" dirty="0"/>
              <a:t>Zadaniem </a:t>
            </a:r>
            <a:r>
              <a:rPr lang="pl-PL" sz="1600" dirty="0" smtClean="0"/>
              <a:t>Partnerów </a:t>
            </a:r>
            <a:r>
              <a:rPr lang="pl-PL" sz="1600" dirty="0"/>
              <a:t>jest </a:t>
            </a:r>
            <a:r>
              <a:rPr lang="pl-PL" sz="1600" dirty="0" smtClean="0"/>
              <a:t>współorganizowanie </a:t>
            </a:r>
            <a:r>
              <a:rPr lang="pl-PL" sz="1600" dirty="0"/>
              <a:t>studiów </a:t>
            </a:r>
            <a:r>
              <a:rPr lang="pl-PL" sz="1600" dirty="0" smtClean="0"/>
              <a:t>podyplomowych na terenie ich działania,                a </a:t>
            </a:r>
            <a:r>
              <a:rPr lang="pl-PL" sz="1600" dirty="0"/>
              <a:t>w szczególności</a:t>
            </a:r>
            <a:r>
              <a:rPr lang="pl-PL" sz="1600" dirty="0" smtClean="0"/>
              <a:t>: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/>
              <a:t>r</a:t>
            </a:r>
            <a:r>
              <a:rPr lang="pl-PL" sz="1600" dirty="0" smtClean="0"/>
              <a:t>eprezentowanie Instytutu i </a:t>
            </a:r>
            <a:r>
              <a:rPr lang="pl-PL" sz="1600" dirty="0"/>
              <a:t>Uczelni na terenie swojej </a:t>
            </a:r>
            <a:r>
              <a:rPr lang="pl-PL" sz="1600" dirty="0" smtClean="0"/>
              <a:t>działalności;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prowadzenie akcji </a:t>
            </a:r>
            <a:r>
              <a:rPr lang="pl-PL" sz="1600" dirty="0"/>
              <a:t>marketingowej </a:t>
            </a:r>
            <a:r>
              <a:rPr lang="pl-PL" sz="1600" dirty="0" smtClean="0"/>
              <a:t>i procesu rekrutacji na studia podyplomowe;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zapewnienie </a:t>
            </a:r>
            <a:r>
              <a:rPr lang="pl-PL" sz="1600" dirty="0"/>
              <a:t>należytych warunków do prowadzenia działalności dydaktycznej na studiach </a:t>
            </a:r>
            <a:r>
              <a:rPr lang="pl-PL" sz="1600" dirty="0" smtClean="0"/>
              <a:t>podyplomowych (m.in. zabezpieczenie </a:t>
            </a:r>
            <a:r>
              <a:rPr lang="pl-PL" sz="1600" dirty="0" err="1" smtClean="0"/>
              <a:t>sal</a:t>
            </a:r>
            <a:r>
              <a:rPr lang="pl-PL" sz="1600" dirty="0" smtClean="0"/>
              <a:t> wykładowych);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dobór kadry dydaktycznej o kwalifikacjach odpowiadających rodzajowi studiów;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</a:rPr>
              <a:t>współorganizacja zajęć dydaktycznych dla studentów oraz prowadzenie wymaganej dokumentacji;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/>
              <a:t>zgłaszanie </a:t>
            </a:r>
            <a:r>
              <a:rPr lang="pl-PL" sz="1600" dirty="0"/>
              <a:t>uwag do programów studiów zgodnie z obowiązującymi standardami kształcenia oraz inicjowanie nowych kierunków studiów;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/>
              <a:t>prowadzenie ścisłej współpracy z Instytutem Studiów Podyplomowych i uczelnią w zakresie realizowanych zadań;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/>
              <a:t>przestrzeganie poufności prowadzonych działań.</a:t>
            </a:r>
            <a:endParaRPr lang="pl-PL" sz="1600" dirty="0"/>
          </a:p>
          <a:p>
            <a:pPr marL="342900" lvl="0" indent="-342900">
              <a:buFont typeface="+mj-lt"/>
              <a:buAutoNum type="arabicPeriod"/>
            </a:pPr>
            <a:endParaRPr lang="pl-PL" sz="1600" dirty="0" smtClean="0"/>
          </a:p>
          <a:p>
            <a:endParaRPr lang="pl-PL" sz="1600" dirty="0"/>
          </a:p>
        </p:txBody>
      </p:sp>
      <p:cxnSp>
        <p:nvCxnSpPr>
          <p:cNvPr id="12" name="Łącznik prosty 11"/>
          <p:cNvCxnSpPr/>
          <p:nvPr/>
        </p:nvCxnSpPr>
        <p:spPr>
          <a:xfrm>
            <a:off x="395536" y="2386033"/>
            <a:ext cx="82089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ole tekstowe 2"/>
          <p:cNvSpPr txBox="1">
            <a:spLocks noChangeArrowheads="1"/>
          </p:cNvSpPr>
          <p:nvPr/>
        </p:nvSpPr>
        <p:spPr bwMode="auto">
          <a:xfrm>
            <a:off x="16494" y="6529245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ole tekstowe 2"/>
          <p:cNvSpPr txBox="1">
            <a:spLocks noChangeArrowheads="1"/>
          </p:cNvSpPr>
          <p:nvPr/>
        </p:nvSpPr>
        <p:spPr bwMode="auto">
          <a:xfrm>
            <a:off x="216024" y="6496177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tudia podyplomowe- www.podyplomowe.info.pl</a:t>
            </a:r>
            <a:endParaRPr lang="pl-P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3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rostokąt 1"/>
          <p:cNvSpPr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254476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42852"/>
            <a:ext cx="500066" cy="790574"/>
          </a:xfrm>
          <a:prstGeom prst="rect">
            <a:avLst/>
          </a:prstGeom>
        </p:spPr>
      </p:pic>
      <p:sp>
        <p:nvSpPr>
          <p:cNvPr id="1027" name="Prostokąt 4"/>
          <p:cNvSpPr>
            <a:spLocks noChangeArrowheads="1"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E5231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Pole tekstowe 3"/>
          <p:cNvSpPr txBox="1">
            <a:spLocks noChangeArrowheads="1"/>
          </p:cNvSpPr>
          <p:nvPr/>
        </p:nvSpPr>
        <p:spPr bwMode="auto">
          <a:xfrm>
            <a:off x="1214414" y="214290"/>
            <a:ext cx="7643866" cy="652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spc="6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INSTYTUT STUDIÓW PODYPLOMOWYCH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spc="4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Wyższej Szkoły Komunikowania, Politologii i Stosunków Międzynarodowych</a:t>
            </a:r>
            <a:endParaRPr kumimoji="0" lang="pl-PL" b="0" i="0" u="none" strike="noStrike" cap="none" spc="4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428596" y="2302588"/>
            <a:ext cx="8286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/>
            <a:r>
              <a:rPr lang="pl-PL" dirty="0" smtClean="0"/>
              <a:t>      Kierownik </a:t>
            </a:r>
            <a:r>
              <a:rPr lang="pl-PL" dirty="0"/>
              <a:t>studiów podyplomowych </a:t>
            </a:r>
            <a:r>
              <a:rPr lang="pl-PL" dirty="0" smtClean="0"/>
              <a:t>podejmuje </a:t>
            </a:r>
            <a:r>
              <a:rPr lang="pl-PL" dirty="0"/>
              <a:t>wszystkie decyzje dotyczące toku </a:t>
            </a:r>
            <a:r>
              <a:rPr lang="pl-PL" dirty="0" smtClean="0"/>
              <a:t>studiów na swoim terenie działania w uzgodnieniu z Zarządem Instytutu, </a:t>
            </a:r>
            <a:br>
              <a:rPr lang="pl-PL" dirty="0" smtClean="0"/>
            </a:br>
            <a:r>
              <a:rPr lang="pl-PL" dirty="0" smtClean="0"/>
              <a:t>a w szczególności: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 smtClean="0"/>
              <a:t>powierza zajęcia dydaktycznych na studiach podyplomowych wykwalifikowanym specjalistom;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 smtClean="0"/>
              <a:t>załatwia sprawy studenckie w zakresie określonym w regulaminie studiów podyplomowych;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 smtClean="0"/>
              <a:t>sprawuje nadzór i kontrolę nad procesem dydaktycznym na studiach podyplomowych;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k</a:t>
            </a:r>
            <a:r>
              <a:rPr lang="pl-PL" dirty="0" smtClean="0"/>
              <a:t>oordynuje i nadzoruje organizację i realizację praktyk zawodowych;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p</a:t>
            </a:r>
            <a:r>
              <a:rPr lang="pl-PL" dirty="0" smtClean="0"/>
              <a:t>roponuje Zarządowi Instytutu członków komisji egzaminacyjnych i przewodniczy komisjom egzaminacyjnym;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 smtClean="0"/>
              <a:t>zgłasza uwagi do programów studiów zgodnie z obowiązującymi standardami kształcenia oraz inicjowanie nowych kierunków studiów;</a:t>
            </a:r>
          </a:p>
          <a:p>
            <a:pPr algn="just"/>
            <a:endParaRPr lang="pl-PL" dirty="0"/>
          </a:p>
        </p:txBody>
      </p: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214282" y="1357298"/>
            <a:ext cx="8643998" cy="512757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pl-PL" sz="3300" b="1" dirty="0" smtClean="0">
                <a:solidFill>
                  <a:srgbClr val="002060"/>
                </a:solidFill>
              </a:rPr>
              <a:t>KOMPETENCJE KIEROWNIKA </a:t>
            </a:r>
            <a:br>
              <a:rPr lang="pl-PL" sz="3300" b="1" dirty="0" smtClean="0">
                <a:solidFill>
                  <a:srgbClr val="002060"/>
                </a:solidFill>
              </a:rPr>
            </a:br>
            <a:r>
              <a:rPr lang="pl-PL" sz="3300" b="1" dirty="0" smtClean="0">
                <a:solidFill>
                  <a:srgbClr val="002060"/>
                </a:solidFill>
              </a:rPr>
              <a:t>DS. ORGANIZACJI STUDIÓW</a:t>
            </a:r>
            <a:endParaRPr lang="pl-PL" sz="3300" b="1" dirty="0">
              <a:solidFill>
                <a:srgbClr val="002060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395536" y="2220388"/>
            <a:ext cx="82089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ole tekstowe 2"/>
          <p:cNvSpPr txBox="1">
            <a:spLocks noChangeArrowheads="1"/>
          </p:cNvSpPr>
          <p:nvPr/>
        </p:nvSpPr>
        <p:spPr bwMode="auto">
          <a:xfrm>
            <a:off x="216024" y="6496177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tudia podyplomowe- www.podyplomowe.info.pl</a:t>
            </a:r>
            <a:endParaRPr lang="pl-P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82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35719" y="1028726"/>
            <a:ext cx="9144000" cy="865754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pl-PL" sz="3300" b="1" dirty="0" smtClean="0">
                <a:solidFill>
                  <a:srgbClr val="002060"/>
                </a:solidFill>
              </a:rPr>
              <a:t>KORZYŚCI ZE WSPÓŁPRACY</a:t>
            </a:r>
            <a:endParaRPr lang="pl-PL" sz="3300" b="1" dirty="0">
              <a:solidFill>
                <a:srgbClr val="002060"/>
              </a:solidFill>
            </a:endParaRPr>
          </a:p>
        </p:txBody>
      </p:sp>
      <p:sp>
        <p:nvSpPr>
          <p:cNvPr id="1026" name="Prostokąt 1"/>
          <p:cNvSpPr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254476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42852"/>
            <a:ext cx="500066" cy="790574"/>
          </a:xfrm>
          <a:prstGeom prst="rect">
            <a:avLst/>
          </a:prstGeom>
        </p:spPr>
      </p:pic>
      <p:sp>
        <p:nvSpPr>
          <p:cNvPr id="1027" name="Prostokąt 4"/>
          <p:cNvSpPr>
            <a:spLocks noChangeArrowheads="1"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E5231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9" name="Pole tekstowe 3"/>
          <p:cNvSpPr txBox="1">
            <a:spLocks noChangeArrowheads="1"/>
          </p:cNvSpPr>
          <p:nvPr/>
        </p:nvSpPr>
        <p:spPr bwMode="auto">
          <a:xfrm>
            <a:off x="1214414" y="214290"/>
            <a:ext cx="7643866" cy="652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spc="6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INSTYTUT STUDIÓW PODYPLOMOWYCH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spc="4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Wyższej Szkoły Komunikowania, Politologii i Stosunków Międzynarodowych</a:t>
            </a:r>
            <a:endParaRPr kumimoji="0" lang="pl-PL" b="0" i="0" u="none" strike="noStrike" cap="none" spc="4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142844" y="1817446"/>
            <a:ext cx="878687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v"/>
            </a:pPr>
            <a:r>
              <a:rPr lang="pl-PL" sz="2000" dirty="0"/>
              <a:t>Szersze </a:t>
            </a:r>
            <a:r>
              <a:rPr lang="pl-PL" sz="2000" dirty="0" smtClean="0"/>
              <a:t>wspomaganie </a:t>
            </a:r>
            <a:r>
              <a:rPr lang="pl-PL" sz="2000" dirty="0"/>
              <a:t>szkół, przedszkoli i placówek oświatowych w zakresie doskonalenia zawodowego</a:t>
            </a:r>
          </a:p>
          <a:p>
            <a:pPr marL="285750" indent="-285750" algn="just">
              <a:buFont typeface="Wingdings" charset="2"/>
              <a:buChar char="v"/>
            </a:pPr>
            <a:r>
              <a:rPr lang="pl-PL" sz="2000" dirty="0"/>
              <a:t>Uatrakcyjnienie oferty kształcenia </a:t>
            </a:r>
            <a:r>
              <a:rPr lang="pl-PL" sz="2000" dirty="0" smtClean="0"/>
              <a:t>dla nauczycieli i możliwość przekwalifikowania</a:t>
            </a:r>
            <a:endParaRPr lang="pl-PL" sz="2000" dirty="0"/>
          </a:p>
          <a:p>
            <a:pPr marL="285750" indent="-285750" algn="just">
              <a:buFont typeface="Wingdings" charset="2"/>
              <a:buChar char="v"/>
            </a:pPr>
            <a:r>
              <a:rPr lang="pl-PL" sz="2000" dirty="0" smtClean="0"/>
              <a:t>Spełnienie </a:t>
            </a:r>
            <a:r>
              <a:rPr lang="pl-PL" sz="2000" dirty="0"/>
              <a:t>oczekiwań nauczycieli w zakresie dokształcania na poziomie </a:t>
            </a:r>
            <a:r>
              <a:rPr lang="pl-PL" sz="2000" dirty="0" smtClean="0"/>
              <a:t>wyższym blisko miejsca zamieszkania </a:t>
            </a:r>
          </a:p>
          <a:p>
            <a:pPr marL="285750" indent="-285750" algn="just">
              <a:buFont typeface="Wingdings" charset="2"/>
              <a:buChar char="v"/>
            </a:pPr>
            <a:r>
              <a:rPr lang="pl-PL" sz="2000" dirty="0" smtClean="0"/>
              <a:t>Umożliwienie nauczycielom uzupełnienia wykształcenia po kursach kwalifikacyjnych</a:t>
            </a:r>
            <a:endParaRPr lang="pl-PL" sz="2000" dirty="0"/>
          </a:p>
          <a:p>
            <a:pPr marL="285750" indent="-285750" algn="just">
              <a:buFont typeface="Wingdings" charset="2"/>
              <a:buChar char="v"/>
            </a:pPr>
            <a:r>
              <a:rPr lang="pl-PL" sz="2000" dirty="0" smtClean="0"/>
              <a:t>Dodatkowe zatrudnienie dla  konsultantów i doradców metodycznych z ODN</a:t>
            </a:r>
          </a:p>
          <a:p>
            <a:pPr marL="285750" lvl="0" indent="-285750" algn="just">
              <a:buFont typeface="Wingdings" charset="2"/>
              <a:buChar char="v"/>
            </a:pPr>
            <a:r>
              <a:rPr lang="pl-PL" sz="2000" dirty="0" smtClean="0"/>
              <a:t>Wymierne korzyści finansowe dla ODN i innych instytucji oświatowych</a:t>
            </a:r>
          </a:p>
          <a:p>
            <a:pPr marL="285750" lvl="0" indent="-285750" algn="just">
              <a:buFont typeface="Wingdings" charset="2"/>
              <a:buChar char="v"/>
            </a:pPr>
            <a:r>
              <a:rPr lang="pl-PL" sz="2000" dirty="0" smtClean="0"/>
              <a:t>Większe możliwości pozyskiwania funduszy UE i realizacji </a:t>
            </a:r>
            <a:r>
              <a:rPr lang="pl-PL" sz="2000" dirty="0"/>
              <a:t>projektów edukacyjnych i </a:t>
            </a:r>
            <a:r>
              <a:rPr lang="pl-PL" sz="2000" dirty="0" smtClean="0"/>
              <a:t>naukowych we współpracy z uczelnią</a:t>
            </a:r>
          </a:p>
          <a:p>
            <a:pPr marL="285750" indent="-285750" algn="just">
              <a:buFont typeface="Wingdings" charset="2"/>
              <a:buChar char="v"/>
            </a:pPr>
            <a:r>
              <a:rPr lang="pl-PL" sz="2000" dirty="0"/>
              <a:t>Współorganizowanie ogólnopolskich, regionalnych konferencji i seminariów</a:t>
            </a:r>
          </a:p>
          <a:p>
            <a:pPr marL="285750" indent="-285750" algn="just">
              <a:buFont typeface="Wingdings" charset="2"/>
              <a:buChar char="v"/>
            </a:pPr>
            <a:r>
              <a:rPr lang="pl-PL" sz="2000" dirty="0" smtClean="0"/>
              <a:t>Możliwość publikowania </a:t>
            </a:r>
            <a:r>
              <a:rPr lang="pl-PL" sz="2000" dirty="0"/>
              <a:t>wyników badań i materiałów naukowo </a:t>
            </a:r>
            <a:r>
              <a:rPr lang="pl-PL" sz="2000" dirty="0" smtClean="0"/>
              <a:t>–  edukacyjnych dla kadry ODN</a:t>
            </a:r>
          </a:p>
          <a:p>
            <a:endParaRPr lang="pl-PL" sz="1600" dirty="0"/>
          </a:p>
        </p:txBody>
      </p:sp>
      <p:cxnSp>
        <p:nvCxnSpPr>
          <p:cNvPr id="12" name="Łącznik prosty 11"/>
          <p:cNvCxnSpPr/>
          <p:nvPr/>
        </p:nvCxnSpPr>
        <p:spPr>
          <a:xfrm>
            <a:off x="395536" y="1785622"/>
            <a:ext cx="82089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ole tekstowe 2"/>
          <p:cNvSpPr txBox="1">
            <a:spLocks noChangeArrowheads="1"/>
          </p:cNvSpPr>
          <p:nvPr/>
        </p:nvSpPr>
        <p:spPr bwMode="auto">
          <a:xfrm>
            <a:off x="16494" y="6529245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ole tekstowe 2"/>
          <p:cNvSpPr txBox="1">
            <a:spLocks noChangeArrowheads="1"/>
          </p:cNvSpPr>
          <p:nvPr/>
        </p:nvSpPr>
        <p:spPr bwMode="auto">
          <a:xfrm>
            <a:off x="216024" y="6496177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tudia podyplomowe- www.podyplomowe.info.pl</a:t>
            </a:r>
            <a:endParaRPr lang="pl-P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9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1198" y="1140069"/>
            <a:ext cx="7772400" cy="512757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pl-PL" sz="3300" b="1" dirty="0" smtClean="0">
                <a:solidFill>
                  <a:srgbClr val="002060"/>
                </a:solidFill>
              </a:rPr>
              <a:t>PUBLIKACJE W E-KWARTALNIKACH</a:t>
            </a:r>
            <a:endParaRPr lang="pl-PL" sz="3300" b="1" dirty="0">
              <a:solidFill>
                <a:srgbClr val="002060"/>
              </a:solidFill>
            </a:endParaRPr>
          </a:p>
        </p:txBody>
      </p:sp>
      <p:sp>
        <p:nvSpPr>
          <p:cNvPr id="1026" name="Prostokąt 1"/>
          <p:cNvSpPr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254476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42852"/>
            <a:ext cx="500066" cy="790574"/>
          </a:xfrm>
          <a:prstGeom prst="rect">
            <a:avLst/>
          </a:prstGeom>
        </p:spPr>
      </p:pic>
      <p:sp>
        <p:nvSpPr>
          <p:cNvPr id="1027" name="Prostokąt 4"/>
          <p:cNvSpPr>
            <a:spLocks noChangeArrowheads="1"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E5231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9" name="Pole tekstowe 3"/>
          <p:cNvSpPr txBox="1">
            <a:spLocks noChangeArrowheads="1"/>
          </p:cNvSpPr>
          <p:nvPr/>
        </p:nvSpPr>
        <p:spPr bwMode="auto">
          <a:xfrm>
            <a:off x="1214414" y="214290"/>
            <a:ext cx="7643866" cy="652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spc="6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INSTYTUT STUDIÓW PODYPLOMOWYCH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spc="4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Wyższej Szkoły Komunikowania, Politologii i Stosunków Międzynarodowych</a:t>
            </a:r>
            <a:endParaRPr kumimoji="0" lang="pl-PL" b="0" i="0" u="none" strike="noStrike" cap="none" spc="4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395536" y="1810171"/>
            <a:ext cx="82089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72" y="1960609"/>
            <a:ext cx="2965751" cy="418827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689" y="1960609"/>
            <a:ext cx="2965751" cy="418827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72994" y="6115217"/>
            <a:ext cx="89688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/>
              <a:t>E-</a:t>
            </a:r>
            <a:r>
              <a:rPr lang="pl-PL" sz="1600" dirty="0" smtClean="0"/>
              <a:t>kwartalniki są pismami </a:t>
            </a:r>
            <a:r>
              <a:rPr lang="pl-PL" sz="1600" dirty="0"/>
              <a:t>recenzowanym, </a:t>
            </a:r>
            <a:r>
              <a:rPr lang="pl-PL" sz="1600" dirty="0" smtClean="0"/>
              <a:t>wielojęzycznymi, </a:t>
            </a:r>
            <a:r>
              <a:rPr lang="pl-PL" sz="1600" dirty="0"/>
              <a:t>o szerokim spektrum poruszanej problematyki.</a:t>
            </a:r>
          </a:p>
        </p:txBody>
      </p:sp>
      <p:sp>
        <p:nvSpPr>
          <p:cNvPr id="13" name="Pole tekstowe 2"/>
          <p:cNvSpPr txBox="1">
            <a:spLocks noChangeArrowheads="1"/>
          </p:cNvSpPr>
          <p:nvPr/>
        </p:nvSpPr>
        <p:spPr bwMode="auto">
          <a:xfrm>
            <a:off x="16494" y="6529245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ole tekstowe 2"/>
          <p:cNvSpPr txBox="1">
            <a:spLocks noChangeArrowheads="1"/>
          </p:cNvSpPr>
          <p:nvPr/>
        </p:nvSpPr>
        <p:spPr bwMode="auto">
          <a:xfrm>
            <a:off x="216024" y="6496177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tudia podyplomowe- www.podyplomowe.info.pl</a:t>
            </a:r>
            <a:endParaRPr lang="pl-P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3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35719" y="1584351"/>
            <a:ext cx="9144000" cy="865754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pl-PL" sz="3300" b="1" dirty="0" smtClean="0">
                <a:solidFill>
                  <a:srgbClr val="002060"/>
                </a:solidFill>
              </a:rPr>
              <a:t>CHARAKTERYSTYKA NASZYCH</a:t>
            </a:r>
            <a:br>
              <a:rPr lang="pl-PL" sz="3300" b="1" dirty="0" smtClean="0">
                <a:solidFill>
                  <a:srgbClr val="002060"/>
                </a:solidFill>
              </a:rPr>
            </a:br>
            <a:r>
              <a:rPr lang="pl-PL" sz="3300" b="1" dirty="0" smtClean="0">
                <a:solidFill>
                  <a:srgbClr val="002060"/>
                </a:solidFill>
              </a:rPr>
              <a:t> STUDIÓW PODYPLOMOWYCH</a:t>
            </a:r>
            <a:endParaRPr lang="pl-PL" sz="3300" b="1" dirty="0">
              <a:solidFill>
                <a:srgbClr val="002060"/>
              </a:solidFill>
            </a:endParaRPr>
          </a:p>
        </p:txBody>
      </p:sp>
      <p:sp>
        <p:nvSpPr>
          <p:cNvPr id="1026" name="Prostokąt 1"/>
          <p:cNvSpPr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254476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42852"/>
            <a:ext cx="500066" cy="790574"/>
          </a:xfrm>
          <a:prstGeom prst="rect">
            <a:avLst/>
          </a:prstGeom>
        </p:spPr>
      </p:pic>
      <p:sp>
        <p:nvSpPr>
          <p:cNvPr id="1027" name="Prostokąt 4"/>
          <p:cNvSpPr>
            <a:spLocks noChangeArrowheads="1"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E5231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9" name="Pole tekstowe 3"/>
          <p:cNvSpPr txBox="1">
            <a:spLocks noChangeArrowheads="1"/>
          </p:cNvSpPr>
          <p:nvPr/>
        </p:nvSpPr>
        <p:spPr bwMode="auto">
          <a:xfrm>
            <a:off x="1214414" y="214290"/>
            <a:ext cx="7643866" cy="652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spc="6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INSTYTUT STUDIÓW PODYPLOMOWYCH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spc="4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Wyższej Szkoły Komunikowania, Politologii i Stosunków Międzynarodowych</a:t>
            </a:r>
            <a:endParaRPr kumimoji="0" lang="pl-PL" b="0" i="0" u="none" strike="noStrike" cap="none" spc="4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0" y="110329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142844" y="2960446"/>
            <a:ext cx="878687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v"/>
            </a:pPr>
            <a:r>
              <a:rPr lang="pl-PL" sz="2400" dirty="0" smtClean="0"/>
              <a:t>Studia w trybie niestacjonarnym (zjazdy weekendowe)</a:t>
            </a:r>
            <a:endParaRPr lang="pl-PL" sz="2400" dirty="0"/>
          </a:p>
          <a:p>
            <a:pPr marL="285750" indent="-285750" algn="just">
              <a:buFont typeface="Wingdings" charset="2"/>
              <a:buChar char="v"/>
            </a:pPr>
            <a:r>
              <a:rPr lang="pl-PL" sz="2400" dirty="0" smtClean="0"/>
              <a:t>Zajęcia warsztatowe</a:t>
            </a:r>
          </a:p>
          <a:p>
            <a:pPr marL="285750" indent="-285750" algn="just">
              <a:buFont typeface="Wingdings" charset="2"/>
              <a:buChar char="v"/>
            </a:pPr>
            <a:r>
              <a:rPr lang="pl-PL" sz="2400" dirty="0"/>
              <a:t>Praktyczny wymiar zajęć bezpośrednio w placówkach prowadzących działalność związaną z kierunkiem </a:t>
            </a:r>
            <a:r>
              <a:rPr lang="pl-PL" sz="2400" dirty="0" smtClean="0"/>
              <a:t>studiów</a:t>
            </a:r>
            <a:endParaRPr lang="pl-PL" sz="2400" dirty="0"/>
          </a:p>
          <a:p>
            <a:pPr marL="285750" indent="-285750" algn="just">
              <a:buFont typeface="Wingdings" charset="2"/>
              <a:buChar char="v"/>
            </a:pPr>
            <a:r>
              <a:rPr lang="pl-PL" sz="2400" dirty="0"/>
              <a:t>Wspomaganie nauki technikami kształcenia na odległość </a:t>
            </a:r>
            <a:r>
              <a:rPr lang="pl-PL" sz="2400" dirty="0" smtClean="0"/>
              <a:t>                  – </a:t>
            </a:r>
            <a:r>
              <a:rPr lang="pl-PL" sz="2400" dirty="0"/>
              <a:t>zagadnienia teoretyczne</a:t>
            </a:r>
          </a:p>
          <a:p>
            <a:pPr marL="285750" indent="-285750" algn="just">
              <a:buFont typeface="Wingdings" charset="2"/>
              <a:buChar char="v"/>
            </a:pPr>
            <a:r>
              <a:rPr lang="pl-PL" sz="2400" dirty="0" smtClean="0"/>
              <a:t>Możliwość </a:t>
            </a:r>
            <a:r>
              <a:rPr lang="pl-PL" sz="2400" dirty="0"/>
              <a:t>realizacji 3 semestrów w ciągu roku akademickiego</a:t>
            </a:r>
          </a:p>
          <a:p>
            <a:pPr marL="285750" indent="-285750" algn="just">
              <a:buFont typeface="Wingdings" charset="2"/>
              <a:buChar char="v"/>
            </a:pPr>
            <a:endParaRPr lang="pl-PL" sz="2000" dirty="0" smtClean="0"/>
          </a:p>
          <a:p>
            <a:pPr marL="285750" indent="-285750" algn="just">
              <a:buFont typeface="Wingdings" charset="2"/>
              <a:buChar char="v"/>
            </a:pPr>
            <a:endParaRPr lang="pl-PL" sz="1600" dirty="0"/>
          </a:p>
        </p:txBody>
      </p:sp>
      <p:cxnSp>
        <p:nvCxnSpPr>
          <p:cNvPr id="12" name="Łącznik prosty 11"/>
          <p:cNvCxnSpPr/>
          <p:nvPr/>
        </p:nvCxnSpPr>
        <p:spPr>
          <a:xfrm>
            <a:off x="395536" y="2579372"/>
            <a:ext cx="82089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ole tekstowe 2"/>
          <p:cNvSpPr txBox="1">
            <a:spLocks noChangeArrowheads="1"/>
          </p:cNvSpPr>
          <p:nvPr/>
        </p:nvSpPr>
        <p:spPr bwMode="auto">
          <a:xfrm>
            <a:off x="16494" y="6529245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ole tekstowe 2"/>
          <p:cNvSpPr txBox="1">
            <a:spLocks noChangeArrowheads="1"/>
          </p:cNvSpPr>
          <p:nvPr/>
        </p:nvSpPr>
        <p:spPr bwMode="auto">
          <a:xfrm>
            <a:off x="216024" y="6496177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tudia podyplomowe- www.podyplomowe.info.pl</a:t>
            </a:r>
            <a:endParaRPr lang="pl-P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01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rostokąt 1"/>
          <p:cNvSpPr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254476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42852"/>
            <a:ext cx="500066" cy="790574"/>
          </a:xfrm>
          <a:prstGeom prst="rect">
            <a:avLst/>
          </a:prstGeom>
        </p:spPr>
      </p:pic>
      <p:sp>
        <p:nvSpPr>
          <p:cNvPr id="1027" name="Prostokąt 4"/>
          <p:cNvSpPr>
            <a:spLocks noChangeArrowheads="1"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E5231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9" name="Pole tekstowe 3"/>
          <p:cNvSpPr txBox="1">
            <a:spLocks noChangeArrowheads="1"/>
          </p:cNvSpPr>
          <p:nvPr/>
        </p:nvSpPr>
        <p:spPr bwMode="auto">
          <a:xfrm>
            <a:off x="1214414" y="214290"/>
            <a:ext cx="7643866" cy="652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spc="6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INSTYTUT STUDIÓW PODYPLOMOWYCH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spc="4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Wyższej Szkoły Komunikowania, Politologii i Stosunków Międzynarodowych</a:t>
            </a:r>
            <a:endParaRPr kumimoji="0" lang="pl-PL" b="0" i="0" u="none" strike="noStrike" cap="none" spc="4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214282" y="1142984"/>
            <a:ext cx="8643998" cy="512757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</a:rPr>
              <a:t>NOWE KIERUNKI STUDIÓW</a:t>
            </a:r>
            <a:endParaRPr lang="pl-P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" y="1052736"/>
            <a:ext cx="9132995" cy="5400600"/>
          </a:xfrm>
          <a:prstGeom prst="rect">
            <a:avLst/>
          </a:prstGeom>
        </p:spPr>
      </p:pic>
      <p:sp>
        <p:nvSpPr>
          <p:cNvPr id="15" name="Prostokąt zaokrąglony 21">
            <a:hlinkClick r:id="rId5" tooltip="www.podyplomowe.info"/>
          </p:cNvPr>
          <p:cNvSpPr/>
          <p:nvPr/>
        </p:nvSpPr>
        <p:spPr>
          <a:xfrm>
            <a:off x="4499992" y="1124744"/>
            <a:ext cx="453650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C01A3D"/>
                </a:solidFill>
              </a:rPr>
              <a:t>http://</a:t>
            </a:r>
            <a:r>
              <a:rPr lang="pl-PL" dirty="0" err="1">
                <a:solidFill>
                  <a:srgbClr val="C01A3D"/>
                </a:solidFill>
              </a:rPr>
              <a:t>podyplomowe.info</a:t>
            </a:r>
            <a:r>
              <a:rPr lang="pl-PL" dirty="0">
                <a:solidFill>
                  <a:srgbClr val="C01A3D"/>
                </a:solidFill>
              </a:rPr>
              <a:t>/strefa-studenta-podyplomowe/oligofrenopedagogika/</a:t>
            </a:r>
          </a:p>
        </p:txBody>
      </p:sp>
      <p:sp>
        <p:nvSpPr>
          <p:cNvPr id="12" name="Pole tekstowe 2"/>
          <p:cNvSpPr txBox="1">
            <a:spLocks noChangeArrowheads="1"/>
          </p:cNvSpPr>
          <p:nvPr/>
        </p:nvSpPr>
        <p:spPr bwMode="auto">
          <a:xfrm>
            <a:off x="0" y="6543675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200">
              <a:spcAft>
                <a:spcPts val="1000"/>
              </a:spcAft>
            </a:pPr>
            <a:endParaRPr lang="pl-PL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ole tekstowe 2"/>
          <p:cNvSpPr txBox="1">
            <a:spLocks noChangeArrowheads="1"/>
          </p:cNvSpPr>
          <p:nvPr/>
        </p:nvSpPr>
        <p:spPr bwMode="auto">
          <a:xfrm>
            <a:off x="216024" y="6496177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tudia podyplomowe- www.podyplomowe.info.pl</a:t>
            </a:r>
            <a:endParaRPr lang="pl-P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92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rostokąt 1"/>
          <p:cNvSpPr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254476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42852"/>
            <a:ext cx="500066" cy="790574"/>
          </a:xfrm>
          <a:prstGeom prst="rect">
            <a:avLst/>
          </a:prstGeom>
        </p:spPr>
      </p:pic>
      <p:sp>
        <p:nvSpPr>
          <p:cNvPr id="1027" name="Prostokąt 4"/>
          <p:cNvSpPr>
            <a:spLocks noChangeArrowheads="1"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E5231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9" name="Pole tekstowe 3"/>
          <p:cNvSpPr txBox="1">
            <a:spLocks noChangeArrowheads="1"/>
          </p:cNvSpPr>
          <p:nvPr/>
        </p:nvSpPr>
        <p:spPr bwMode="auto">
          <a:xfrm>
            <a:off x="1214414" y="214290"/>
            <a:ext cx="7643866" cy="652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spc="6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INSTYTUT STUDIÓW PODYPLOMOWYCH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spc="4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Wyższej Szkoły Komunikowania, Politologii i Stosunków Międzynarodowych</a:t>
            </a:r>
            <a:endParaRPr kumimoji="0" lang="pl-PL" b="0" i="0" u="none" strike="noStrike" cap="none" spc="4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214282" y="1509750"/>
            <a:ext cx="8643998" cy="512757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pl-PL" sz="3300" b="1" dirty="0" smtClean="0">
                <a:solidFill>
                  <a:srgbClr val="002060"/>
                </a:solidFill>
              </a:rPr>
              <a:t>E - KONSULTACJE</a:t>
            </a:r>
            <a:endParaRPr lang="pl-PL" sz="3300" b="1" dirty="0">
              <a:solidFill>
                <a:srgbClr val="002060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691529" y="2483470"/>
            <a:ext cx="3493533" cy="53836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MATEMATYKA</a:t>
            </a: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Prostokąt zaokrąglony 10"/>
          <p:cNvSpPr/>
          <p:nvPr/>
        </p:nvSpPr>
        <p:spPr>
          <a:xfrm>
            <a:off x="672681" y="3981737"/>
            <a:ext cx="3493533" cy="53836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JĘZYK POLSKI</a:t>
            </a: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Prostokąt zaokrąglony 10"/>
          <p:cNvSpPr/>
          <p:nvPr/>
        </p:nvSpPr>
        <p:spPr>
          <a:xfrm>
            <a:off x="691529" y="4738920"/>
            <a:ext cx="3493533" cy="53836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AUTYZM</a:t>
            </a: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Prostokąt zaokrąglony 10"/>
          <p:cNvSpPr/>
          <p:nvPr/>
        </p:nvSpPr>
        <p:spPr>
          <a:xfrm>
            <a:off x="672681" y="3202608"/>
            <a:ext cx="3493533" cy="53836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LOGOPEDIA</a:t>
            </a: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Prostokąt zaokrąglony 10"/>
          <p:cNvSpPr/>
          <p:nvPr/>
        </p:nvSpPr>
        <p:spPr>
          <a:xfrm>
            <a:off x="4828880" y="4769101"/>
            <a:ext cx="3512381" cy="53836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GIMNASTYKA </a:t>
            </a: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Prostokąt zaokrąglony 10"/>
          <p:cNvSpPr/>
          <p:nvPr/>
        </p:nvSpPr>
        <p:spPr>
          <a:xfrm>
            <a:off x="4828880" y="3202608"/>
            <a:ext cx="3512381" cy="53836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DORADZTWO</a:t>
            </a: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Prostokąt zaokrąglony 10"/>
          <p:cNvSpPr/>
          <p:nvPr/>
        </p:nvSpPr>
        <p:spPr>
          <a:xfrm>
            <a:off x="4828880" y="3981737"/>
            <a:ext cx="3512381" cy="53836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PRZEDSIĘBIORCZOŚĆ</a:t>
            </a:r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Prostokąt zaokrąglony 10"/>
          <p:cNvSpPr/>
          <p:nvPr/>
        </p:nvSpPr>
        <p:spPr>
          <a:xfrm>
            <a:off x="4828880" y="2483470"/>
            <a:ext cx="3512381" cy="53836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PRZYRODA</a:t>
            </a: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Prostokąt zaokrąglony 10"/>
          <p:cNvSpPr/>
          <p:nvPr/>
        </p:nvSpPr>
        <p:spPr>
          <a:xfrm>
            <a:off x="672681" y="5501833"/>
            <a:ext cx="3493533" cy="53836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HISTORIA</a:t>
            </a: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Prostokąt zaokrąglony 10"/>
          <p:cNvSpPr/>
          <p:nvPr/>
        </p:nvSpPr>
        <p:spPr>
          <a:xfrm>
            <a:off x="4828880" y="5501833"/>
            <a:ext cx="3493533" cy="53836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PLASTYKA</a:t>
            </a: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Pole tekstowe 2"/>
          <p:cNvSpPr txBox="1">
            <a:spLocks noChangeArrowheads="1"/>
          </p:cNvSpPr>
          <p:nvPr/>
        </p:nvSpPr>
        <p:spPr bwMode="auto">
          <a:xfrm>
            <a:off x="0" y="6543675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200">
              <a:spcAft>
                <a:spcPts val="1000"/>
              </a:spcAft>
            </a:pPr>
            <a:endParaRPr lang="pl-PL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Pole tekstowe 2"/>
          <p:cNvSpPr txBox="1">
            <a:spLocks noChangeArrowheads="1"/>
          </p:cNvSpPr>
          <p:nvPr/>
        </p:nvSpPr>
        <p:spPr bwMode="auto">
          <a:xfrm>
            <a:off x="216024" y="6496177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tudia podyplomowe- www.podyplomowe.info.pl</a:t>
            </a:r>
            <a:endParaRPr lang="pl-P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83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rostokąt 1"/>
          <p:cNvSpPr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254476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42852"/>
            <a:ext cx="500066" cy="790574"/>
          </a:xfrm>
          <a:prstGeom prst="rect">
            <a:avLst/>
          </a:prstGeom>
        </p:spPr>
      </p:pic>
      <p:sp>
        <p:nvSpPr>
          <p:cNvPr id="1027" name="Prostokąt 4"/>
          <p:cNvSpPr>
            <a:spLocks noChangeArrowheads="1"/>
          </p:cNvSpPr>
          <p:nvPr/>
        </p:nvSpPr>
        <p:spPr bwMode="auto">
          <a:xfrm>
            <a:off x="0" y="6528218"/>
            <a:ext cx="9144000" cy="357166"/>
          </a:xfrm>
          <a:prstGeom prst="rect">
            <a:avLst/>
          </a:prstGeom>
          <a:solidFill>
            <a:srgbClr val="E5231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9" name="Pole tekstowe 3"/>
          <p:cNvSpPr txBox="1">
            <a:spLocks noChangeArrowheads="1"/>
          </p:cNvSpPr>
          <p:nvPr/>
        </p:nvSpPr>
        <p:spPr bwMode="auto">
          <a:xfrm>
            <a:off x="1214414" y="214290"/>
            <a:ext cx="7643866" cy="652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2000" b="1" spc="6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INSTYTUT STUDIÓW PODYPLOMOWYCH</a:t>
            </a:r>
          </a:p>
          <a:p>
            <a:r>
              <a:rPr lang="pl-PL" spc="4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Wyższej Szkoły Komunikowania, Politologii i Stosunków Międzynarodowych</a:t>
            </a:r>
            <a:endParaRPr lang="pl-PL" spc="4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179512" y="1196752"/>
            <a:ext cx="8784976" cy="100811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pl-PL" sz="3300" b="1" dirty="0" smtClean="0">
                <a:solidFill>
                  <a:srgbClr val="002060"/>
                </a:solidFill>
              </a:rPr>
              <a:t>WARUNKI UKOŃCZENIA </a:t>
            </a:r>
            <a:br>
              <a:rPr lang="pl-PL" sz="3300" b="1" dirty="0" smtClean="0">
                <a:solidFill>
                  <a:srgbClr val="002060"/>
                </a:solidFill>
              </a:rPr>
            </a:br>
            <a:r>
              <a:rPr lang="pl-PL" sz="3300" b="1" dirty="0" smtClean="0">
                <a:solidFill>
                  <a:srgbClr val="002060"/>
                </a:solidFill>
              </a:rPr>
              <a:t>STUDIÓW PODYPLOMOWYCH </a:t>
            </a:r>
            <a:endParaRPr lang="pl-PL" sz="3300" b="1" dirty="0">
              <a:solidFill>
                <a:srgbClr val="002060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293076" y="2631013"/>
            <a:ext cx="8510955" cy="305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 fontAlgn="auto">
              <a:spcBef>
                <a:spcPct val="20000"/>
              </a:spcBef>
              <a:spcAft>
                <a:spcPts val="400"/>
              </a:spcAft>
              <a:buFont typeface="Wingdings" pitchFamily="2" charset="2"/>
              <a:buChar char="q"/>
              <a:defRPr/>
            </a:pPr>
            <a:r>
              <a:rPr lang="pl-PL" sz="2400" dirty="0">
                <a:solidFill>
                  <a:prstClr val="black"/>
                </a:solidFill>
                <a:latin typeface="Calibri"/>
              </a:rPr>
              <a:t>Zaliczenie praktyki zawodowej </a:t>
            </a:r>
          </a:p>
          <a:p>
            <a:pPr marL="342900" indent="-342900" algn="just" defTabSz="457200" fontAlgn="auto">
              <a:spcBef>
                <a:spcPct val="20000"/>
              </a:spcBef>
              <a:spcAft>
                <a:spcPts val="400"/>
              </a:spcAft>
              <a:buFont typeface="Wingdings" pitchFamily="2" charset="2"/>
              <a:buChar char="q"/>
              <a:defRPr/>
            </a:pPr>
            <a:r>
              <a:rPr lang="pl-PL" sz="2400" dirty="0">
                <a:solidFill>
                  <a:prstClr val="black"/>
                </a:solidFill>
                <a:latin typeface="Calibri"/>
              </a:rPr>
              <a:t>Złożenie pracy dyplomowej (jeśli jest wymagane dla danego kierunku)</a:t>
            </a:r>
          </a:p>
          <a:p>
            <a:pPr marL="342900" indent="-342900" algn="just" defTabSz="457200" fontAlgn="auto">
              <a:spcBef>
                <a:spcPct val="20000"/>
              </a:spcBef>
              <a:spcAft>
                <a:spcPts val="400"/>
              </a:spcAft>
              <a:buFont typeface="Wingdings" pitchFamily="2" charset="2"/>
              <a:buChar char="q"/>
              <a:defRPr/>
            </a:pPr>
            <a:r>
              <a:rPr lang="pl-PL" sz="2400" dirty="0">
                <a:solidFill>
                  <a:prstClr val="black"/>
                </a:solidFill>
                <a:latin typeface="Calibri"/>
              </a:rPr>
              <a:t>Zdanie egzaminu dyplomowego</a:t>
            </a:r>
          </a:p>
          <a:p>
            <a:pPr marL="342900" indent="-342900" algn="just" defTabSz="457200" fontAlgn="auto">
              <a:spcBef>
                <a:spcPct val="20000"/>
              </a:spcBef>
              <a:spcAft>
                <a:spcPts val="400"/>
              </a:spcAft>
              <a:buFont typeface="Wingdings" pitchFamily="2" charset="2"/>
              <a:buChar char="q"/>
              <a:defRPr/>
            </a:pPr>
            <a:r>
              <a:rPr lang="pl-PL" sz="2400" dirty="0">
                <a:solidFill>
                  <a:prstClr val="black"/>
                </a:solidFill>
                <a:latin typeface="Calibri"/>
              </a:rPr>
              <a:t>Uiszczenie opłat 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czesnego (student nie powinien zostać dopuszczony do egzaminu dyplomowego bez potwierdzenia przez kwesturę uregulowania czesnego w całości)</a:t>
            </a:r>
            <a:endParaRPr lang="pl-PL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Pole tekstowe 2"/>
          <p:cNvSpPr txBox="1">
            <a:spLocks noChangeArrowheads="1"/>
          </p:cNvSpPr>
          <p:nvPr/>
        </p:nvSpPr>
        <p:spPr bwMode="auto">
          <a:xfrm>
            <a:off x="216024" y="6496177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tudia podyplomowe- www.podyplomowe.info.pl</a:t>
            </a:r>
            <a:endParaRPr lang="pl-P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3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rostokąt 1"/>
          <p:cNvSpPr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254476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42852"/>
            <a:ext cx="500066" cy="790574"/>
          </a:xfrm>
          <a:prstGeom prst="rect">
            <a:avLst/>
          </a:prstGeom>
        </p:spPr>
      </p:pic>
      <p:sp>
        <p:nvSpPr>
          <p:cNvPr id="1027" name="Prostokąt 4"/>
          <p:cNvSpPr>
            <a:spLocks noChangeArrowheads="1"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E5231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9" name="Pole tekstowe 3"/>
          <p:cNvSpPr txBox="1">
            <a:spLocks noChangeArrowheads="1"/>
          </p:cNvSpPr>
          <p:nvPr/>
        </p:nvSpPr>
        <p:spPr bwMode="auto">
          <a:xfrm>
            <a:off x="1214414" y="214290"/>
            <a:ext cx="7643866" cy="652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2000" b="1" spc="6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INSTYTUT STUDIÓW PODYPLOMOWYCH</a:t>
            </a:r>
          </a:p>
          <a:p>
            <a:r>
              <a:rPr lang="pl-PL" spc="4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Wyższej Szkoły Komunikowania, Politologii i Stosunków Międzynarodowych</a:t>
            </a:r>
            <a:endParaRPr lang="pl-PL" spc="4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179512" y="1196752"/>
            <a:ext cx="8784976" cy="64807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pl-PL" sz="3300" b="1" dirty="0" smtClean="0">
                <a:solidFill>
                  <a:schemeClr val="accent1">
                    <a:lumMod val="50000"/>
                  </a:schemeClr>
                </a:solidFill>
              </a:rPr>
              <a:t>PRAKTYKA ZAWODOWA</a:t>
            </a:r>
            <a:endParaRPr lang="pl-PL" sz="3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79512" y="1916832"/>
            <a:ext cx="7200800" cy="4589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 fontAlgn="auto">
              <a:spcBef>
                <a:spcPct val="20000"/>
              </a:spcBef>
              <a:spcAft>
                <a:spcPts val="400"/>
              </a:spcAft>
              <a:buFont typeface="Wingdings" pitchFamily="2" charset="2"/>
              <a:buChar char="q"/>
              <a:defRPr/>
            </a:pPr>
            <a:r>
              <a:rPr lang="pl-PL" dirty="0">
                <a:solidFill>
                  <a:prstClr val="black"/>
                </a:solidFill>
                <a:latin typeface="Calibri"/>
              </a:rPr>
              <a:t>Terapia </a:t>
            </a:r>
            <a:r>
              <a:rPr lang="pl-PL" dirty="0" smtClean="0">
                <a:solidFill>
                  <a:prstClr val="black"/>
                </a:solidFill>
                <a:latin typeface="Calibri"/>
              </a:rPr>
              <a:t>Pedagogiczna/Wczesne nauczanie języka obcego </a:t>
            </a:r>
            <a:r>
              <a:rPr lang="pl-PL" dirty="0">
                <a:solidFill>
                  <a:prstClr val="black"/>
                </a:solidFill>
                <a:latin typeface="Calibri"/>
              </a:rPr>
              <a:t>– 60 godzin </a:t>
            </a:r>
          </a:p>
          <a:p>
            <a:pPr marL="342900" indent="-342900" algn="just" defTabSz="457200" fontAlgn="auto">
              <a:spcBef>
                <a:spcPct val="20000"/>
              </a:spcBef>
              <a:spcAft>
                <a:spcPts val="400"/>
              </a:spcAft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prstClr val="black"/>
                </a:solidFill>
                <a:latin typeface="Calibri"/>
              </a:rPr>
              <a:t>Oligofrenopedagogika/Pedagogika specjalna </a:t>
            </a:r>
            <a:r>
              <a:rPr lang="pl-PL" dirty="0">
                <a:solidFill>
                  <a:prstClr val="black"/>
                </a:solidFill>
                <a:latin typeface="Calibri"/>
              </a:rPr>
              <a:t>– 120 godzin</a:t>
            </a:r>
          </a:p>
          <a:p>
            <a:pPr marL="342900" indent="-342900" algn="just" defTabSz="457200" fontAlgn="auto">
              <a:spcBef>
                <a:spcPct val="20000"/>
              </a:spcBef>
              <a:spcAft>
                <a:spcPts val="400"/>
              </a:spcAft>
              <a:buFont typeface="Wingdings" pitchFamily="2" charset="2"/>
              <a:buChar char="q"/>
              <a:defRPr/>
            </a:pPr>
            <a:r>
              <a:rPr lang="pl-PL" dirty="0">
                <a:solidFill>
                  <a:prstClr val="black"/>
                </a:solidFill>
                <a:latin typeface="Calibri"/>
              </a:rPr>
              <a:t>Przygotowanie pedagogiczne – 150 godzin</a:t>
            </a:r>
          </a:p>
          <a:p>
            <a:pPr marL="342900" indent="-342900" algn="just" defTabSz="457200" fontAlgn="auto">
              <a:spcBef>
                <a:spcPct val="20000"/>
              </a:spcBef>
              <a:spcAft>
                <a:spcPts val="400"/>
              </a:spcAft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prstClr val="black"/>
                </a:solidFill>
                <a:latin typeface="Calibri"/>
              </a:rPr>
              <a:t>Logopedia/Neurologopedia </a:t>
            </a:r>
            <a:r>
              <a:rPr lang="pl-PL" dirty="0">
                <a:solidFill>
                  <a:prstClr val="black"/>
                </a:solidFill>
                <a:latin typeface="Calibri"/>
              </a:rPr>
              <a:t>– 60 godzin</a:t>
            </a:r>
          </a:p>
          <a:p>
            <a:pPr marL="342900" indent="-342900" algn="just" defTabSz="457200" fontAlgn="auto">
              <a:spcBef>
                <a:spcPct val="20000"/>
              </a:spcBef>
              <a:spcAft>
                <a:spcPts val="400"/>
              </a:spcAft>
              <a:buFont typeface="Wingdings" pitchFamily="2" charset="2"/>
              <a:buChar char="q"/>
              <a:defRPr/>
            </a:pPr>
            <a:r>
              <a:rPr lang="pl-PL" dirty="0">
                <a:solidFill>
                  <a:prstClr val="black"/>
                </a:solidFill>
                <a:latin typeface="Calibri"/>
              </a:rPr>
              <a:t>Socjoterapia – 120 godzin</a:t>
            </a:r>
          </a:p>
          <a:p>
            <a:pPr marL="342900" indent="-342900" algn="just" defTabSz="457200" fontAlgn="auto">
              <a:spcBef>
                <a:spcPct val="20000"/>
              </a:spcBef>
              <a:spcAft>
                <a:spcPts val="400"/>
              </a:spcAft>
              <a:buFont typeface="Wingdings" pitchFamily="2" charset="2"/>
              <a:buChar char="q"/>
              <a:defRPr/>
            </a:pPr>
            <a:r>
              <a:rPr lang="pl-PL" dirty="0">
                <a:solidFill>
                  <a:prstClr val="black"/>
                </a:solidFill>
                <a:latin typeface="Calibri"/>
              </a:rPr>
              <a:t>Edukacja wczesnoszkolna i przedszkolna – 100 </a:t>
            </a:r>
            <a:r>
              <a:rPr lang="pl-PL" dirty="0" smtClean="0">
                <a:solidFill>
                  <a:prstClr val="black"/>
                </a:solidFill>
                <a:latin typeface="Calibri"/>
              </a:rPr>
              <a:t>godzin </a:t>
            </a:r>
          </a:p>
          <a:p>
            <a:pPr algn="just" defTabSz="457200" fontAlgn="auto">
              <a:spcBef>
                <a:spcPct val="20000"/>
              </a:spcBef>
              <a:spcAft>
                <a:spcPts val="400"/>
              </a:spcAft>
              <a:defRPr/>
            </a:pPr>
            <a:r>
              <a:rPr lang="pl-PL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dirty="0" smtClean="0">
                <a:solidFill>
                  <a:prstClr val="black"/>
                </a:solidFill>
                <a:latin typeface="Calibri"/>
              </a:rPr>
              <a:t>      (40 godzin przedszkole i 60 godzin klasy I,II i III)</a:t>
            </a:r>
            <a:endParaRPr lang="pl-PL" dirty="0">
              <a:solidFill>
                <a:prstClr val="black"/>
              </a:solidFill>
              <a:latin typeface="Calibri"/>
            </a:endParaRPr>
          </a:p>
          <a:p>
            <a:pPr marL="342900" indent="-342900" algn="just" defTabSz="457200" fontAlgn="auto">
              <a:spcBef>
                <a:spcPct val="20000"/>
              </a:spcBef>
              <a:spcAft>
                <a:spcPts val="400"/>
              </a:spcAft>
              <a:buFont typeface="Wingdings" pitchFamily="2" charset="2"/>
              <a:buChar char="q"/>
              <a:defRPr/>
            </a:pPr>
            <a:r>
              <a:rPr lang="pl-PL" dirty="0">
                <a:solidFill>
                  <a:prstClr val="black"/>
                </a:solidFill>
                <a:latin typeface="Calibri"/>
              </a:rPr>
              <a:t> Autyzm – 60 </a:t>
            </a:r>
            <a:r>
              <a:rPr lang="pl-PL" dirty="0" smtClean="0">
                <a:solidFill>
                  <a:prstClr val="black"/>
                </a:solidFill>
                <a:latin typeface="Calibri"/>
              </a:rPr>
              <a:t>godzin</a:t>
            </a:r>
          </a:p>
          <a:p>
            <a:pPr marL="342900" indent="-342900" algn="just" defTabSz="457200" fontAlgn="auto">
              <a:spcBef>
                <a:spcPct val="20000"/>
              </a:spcBef>
              <a:spcAft>
                <a:spcPts val="400"/>
              </a:spcAft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prstClr val="black"/>
                </a:solidFill>
                <a:latin typeface="Calibri"/>
              </a:rPr>
              <a:t>Bibliotekoznawstwo/ Wczesno – 60 godzin</a:t>
            </a:r>
          </a:p>
          <a:p>
            <a:pPr marL="342900" indent="-342900" algn="just" defTabSz="457200" fontAlgn="auto">
              <a:spcBef>
                <a:spcPct val="20000"/>
              </a:spcBef>
              <a:spcAft>
                <a:spcPts val="400"/>
              </a:spcAft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prstClr val="black"/>
                </a:solidFill>
                <a:latin typeface="Calibri"/>
              </a:rPr>
              <a:t>Wczesne wspomaganie rozwoju dziecka – 60 godzin</a:t>
            </a:r>
          </a:p>
          <a:p>
            <a:pPr marL="342900" indent="-342900" algn="just" defTabSz="457200" fontAlgn="auto">
              <a:spcBef>
                <a:spcPct val="20000"/>
              </a:spcBef>
              <a:spcAft>
                <a:spcPts val="400"/>
              </a:spcAft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prstClr val="black"/>
                </a:solidFill>
                <a:latin typeface="Calibri"/>
              </a:rPr>
              <a:t>Pedagogika resocjalizacyjna – 120 godzin</a:t>
            </a:r>
          </a:p>
          <a:p>
            <a:pPr marL="342900" indent="-342900" algn="just" defTabSz="457200" fontAlgn="auto">
              <a:spcBef>
                <a:spcPct val="20000"/>
              </a:spcBef>
              <a:spcAft>
                <a:spcPts val="400"/>
              </a:spcAft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prstClr val="black"/>
                </a:solidFill>
                <a:latin typeface="Calibri"/>
              </a:rPr>
              <a:t>Pedagogika opiekuńczo wychowawcza – 120 godzin</a:t>
            </a:r>
            <a:endParaRPr lang="pl-P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Pole tekstowe 2"/>
          <p:cNvSpPr txBox="1">
            <a:spLocks noChangeArrowheads="1"/>
          </p:cNvSpPr>
          <p:nvPr/>
        </p:nvSpPr>
        <p:spPr bwMode="auto">
          <a:xfrm>
            <a:off x="0" y="6543675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200">
              <a:spcAft>
                <a:spcPts val="1000"/>
              </a:spcAft>
            </a:pPr>
            <a:endParaRPr lang="pl-PL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Pole tekstowe 2"/>
          <p:cNvSpPr txBox="1">
            <a:spLocks noChangeArrowheads="1"/>
          </p:cNvSpPr>
          <p:nvPr/>
        </p:nvSpPr>
        <p:spPr bwMode="auto">
          <a:xfrm>
            <a:off x="216024" y="6496177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tudia podyplomowe- www.podyplomowe.info.pl</a:t>
            </a:r>
            <a:endParaRPr lang="pl-P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47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rostokąt 1"/>
          <p:cNvSpPr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254476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42852"/>
            <a:ext cx="500066" cy="790574"/>
          </a:xfrm>
          <a:prstGeom prst="rect">
            <a:avLst/>
          </a:prstGeom>
        </p:spPr>
      </p:pic>
      <p:sp>
        <p:nvSpPr>
          <p:cNvPr id="1027" name="Prostokąt 4"/>
          <p:cNvSpPr>
            <a:spLocks noChangeArrowheads="1"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E5231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9" name="Pole tekstowe 3"/>
          <p:cNvSpPr txBox="1">
            <a:spLocks noChangeArrowheads="1"/>
          </p:cNvSpPr>
          <p:nvPr/>
        </p:nvSpPr>
        <p:spPr bwMode="auto">
          <a:xfrm>
            <a:off x="1214414" y="214290"/>
            <a:ext cx="7643866" cy="652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2000" b="1" spc="6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INSTYTUT STUDIÓW PODYPLOMOWYCH</a:t>
            </a:r>
          </a:p>
          <a:p>
            <a:r>
              <a:rPr lang="pl-PL" spc="4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Wyższej Szkoły Komunikowania, Politologii i Stosunków Międzynarodowych</a:t>
            </a:r>
            <a:endParaRPr lang="pl-PL" spc="4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179512" y="1412776"/>
            <a:ext cx="8784976" cy="504056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pl-PL" sz="3300" b="1" dirty="0" smtClean="0">
                <a:solidFill>
                  <a:srgbClr val="002060"/>
                </a:solidFill>
              </a:rPr>
              <a:t>KIERUNKI PEDAGOGICZNE</a:t>
            </a:r>
            <a:endParaRPr lang="pl-PL" sz="3300" b="1" dirty="0">
              <a:solidFill>
                <a:srgbClr val="002060"/>
              </a:solidFill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395536" y="2391722"/>
            <a:ext cx="4176464" cy="403244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pl-PL" sz="2500" dirty="0" smtClean="0">
              <a:solidFill>
                <a:srgbClr val="4F81BD">
                  <a:lumMod val="50000"/>
                </a:srgbClr>
              </a:solidFill>
              <a:latin typeface="Calibri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Wingdings" charset="2"/>
              <a:buChar char="v"/>
            </a:pPr>
            <a:r>
              <a:rPr lang="pl-PL" sz="4700" dirty="0" smtClean="0">
                <a:solidFill>
                  <a:srgbClr val="4F81BD">
                    <a:lumMod val="50000"/>
                  </a:srgbClr>
                </a:solidFill>
                <a:latin typeface="Calibri"/>
              </a:rPr>
              <a:t>Andragogika</a:t>
            </a: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Wingdings" charset="2"/>
              <a:buChar char="v"/>
            </a:pPr>
            <a:r>
              <a:rPr lang="pl-PL" sz="4700" dirty="0" smtClean="0">
                <a:solidFill>
                  <a:srgbClr val="4F81BD">
                    <a:lumMod val="50000"/>
                  </a:srgbClr>
                </a:solidFill>
                <a:latin typeface="Calibri"/>
              </a:rPr>
              <a:t>Autyzm</a:t>
            </a: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Wingdings" charset="2"/>
              <a:buChar char="v"/>
            </a:pPr>
            <a:r>
              <a:rPr lang="pl-PL" sz="4700" dirty="0" smtClean="0">
                <a:solidFill>
                  <a:srgbClr val="4F81BD">
                    <a:lumMod val="50000"/>
                  </a:srgbClr>
                </a:solidFill>
                <a:latin typeface="Calibri"/>
              </a:rPr>
              <a:t>Bibliotekoznawstwo i informacja naukowa</a:t>
            </a: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Wingdings" charset="2"/>
              <a:buChar char="v"/>
            </a:pPr>
            <a:r>
              <a:rPr lang="pl-PL" sz="4700" dirty="0" smtClean="0">
                <a:solidFill>
                  <a:srgbClr val="4F81BD">
                    <a:lumMod val="50000"/>
                  </a:srgbClr>
                </a:solidFill>
                <a:latin typeface="Calibri"/>
              </a:rPr>
              <a:t>Oligofrenopedagogika</a:t>
            </a: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Wingdings" charset="2"/>
              <a:buChar char="v"/>
            </a:pPr>
            <a:r>
              <a:rPr lang="pl-PL" sz="4700" dirty="0" smtClean="0">
                <a:solidFill>
                  <a:srgbClr val="4F81BD">
                    <a:lumMod val="50000"/>
                  </a:srgbClr>
                </a:solidFill>
                <a:latin typeface="Calibri"/>
              </a:rPr>
              <a:t>Edukacja wczesnoszkolna i przedszkolna</a:t>
            </a:r>
          </a:p>
          <a:p>
            <a:pPr marL="285750" indent="-285750" algn="l">
              <a:lnSpc>
                <a:spcPct val="120000"/>
              </a:lnSpc>
              <a:buFont typeface="Wingdings" charset="2"/>
              <a:buChar char="v"/>
            </a:pPr>
            <a:r>
              <a:rPr lang="pl-PL" sz="4700" dirty="0" smtClean="0">
                <a:solidFill>
                  <a:srgbClr val="4F81BD">
                    <a:lumMod val="50000"/>
                  </a:srgbClr>
                </a:solidFill>
              </a:rPr>
              <a:t>Gerontologia i opieka nad osobami starszymi</a:t>
            </a:r>
          </a:p>
          <a:p>
            <a:pPr marL="285750" indent="-285750" algn="l">
              <a:lnSpc>
                <a:spcPct val="120000"/>
              </a:lnSpc>
              <a:buFont typeface="Wingdings" charset="2"/>
              <a:buChar char="v"/>
            </a:pPr>
            <a:r>
              <a:rPr lang="pl-PL" sz="4700" dirty="0" smtClean="0">
                <a:solidFill>
                  <a:srgbClr val="4F81BD">
                    <a:lumMod val="50000"/>
                  </a:srgbClr>
                </a:solidFill>
              </a:rPr>
              <a:t>Logopedia</a:t>
            </a:r>
            <a:endParaRPr lang="pl-PL" sz="4700" dirty="0">
              <a:solidFill>
                <a:srgbClr val="4F81BD">
                  <a:lumMod val="50000"/>
                </a:srgbClr>
              </a:solidFill>
            </a:endParaRPr>
          </a:p>
          <a:p>
            <a:pPr marL="285750" indent="-285750" algn="l">
              <a:lnSpc>
                <a:spcPct val="120000"/>
              </a:lnSpc>
              <a:buFont typeface="Wingdings" charset="2"/>
              <a:buChar char="v"/>
            </a:pPr>
            <a:r>
              <a:rPr lang="pl-PL" sz="4700" dirty="0">
                <a:solidFill>
                  <a:srgbClr val="4F81BD">
                    <a:lumMod val="50000"/>
                  </a:srgbClr>
                </a:solidFill>
              </a:rPr>
              <a:t>Terapia pedagogiczna</a:t>
            </a:r>
          </a:p>
          <a:p>
            <a:pPr marL="285750" indent="-285750" algn="l">
              <a:lnSpc>
                <a:spcPct val="120000"/>
              </a:lnSpc>
              <a:buFont typeface="Wingdings" charset="2"/>
              <a:buChar char="v"/>
            </a:pPr>
            <a:r>
              <a:rPr lang="pl-PL" sz="4700" dirty="0" smtClean="0">
                <a:solidFill>
                  <a:srgbClr val="4F81BD">
                    <a:lumMod val="50000"/>
                  </a:srgbClr>
                </a:solidFill>
              </a:rPr>
              <a:t>Przygotowanie </a:t>
            </a:r>
            <a:r>
              <a:rPr lang="pl-PL" sz="4700" dirty="0">
                <a:solidFill>
                  <a:srgbClr val="4F81BD">
                    <a:lumMod val="50000"/>
                  </a:srgbClr>
                </a:solidFill>
              </a:rPr>
              <a:t>pedagogiczne</a:t>
            </a: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Wingdings" charset="2"/>
              <a:buChar char="v"/>
            </a:pPr>
            <a:r>
              <a:rPr lang="pl-PL" sz="4700" dirty="0" smtClean="0">
                <a:solidFill>
                  <a:srgbClr val="4F81BD">
                    <a:lumMod val="50000"/>
                  </a:srgbClr>
                </a:solidFill>
                <a:latin typeface="Calibri"/>
              </a:rPr>
              <a:t>Resocjalizacja z socjoterapią</a:t>
            </a: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Wingdings" charset="2"/>
              <a:buChar char="v"/>
            </a:pPr>
            <a:r>
              <a:rPr lang="pl-PL" sz="4700" dirty="0" smtClean="0">
                <a:solidFill>
                  <a:srgbClr val="4F81BD">
                    <a:lumMod val="50000"/>
                  </a:srgbClr>
                </a:solidFill>
                <a:latin typeface="Calibri"/>
              </a:rPr>
              <a:t>Pedagogika opiekuńczo wychowawcza</a:t>
            </a: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Wingdings" charset="2"/>
              <a:buChar char="v"/>
            </a:pPr>
            <a:r>
              <a:rPr lang="pl-PL" sz="4700" dirty="0" smtClean="0">
                <a:solidFill>
                  <a:srgbClr val="4F81BD">
                    <a:lumMod val="50000"/>
                  </a:srgbClr>
                </a:solidFill>
                <a:latin typeface="Calibri"/>
              </a:rPr>
              <a:t>Tyflopedagogika</a:t>
            </a: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Wingdings" charset="2"/>
              <a:buChar char="v"/>
            </a:pPr>
            <a:r>
              <a:rPr lang="pl-PL" sz="4700" dirty="0" smtClean="0">
                <a:solidFill>
                  <a:srgbClr val="4F81BD">
                    <a:lumMod val="50000"/>
                  </a:srgbClr>
                </a:solidFill>
                <a:latin typeface="Calibri"/>
              </a:rPr>
              <a:t>Surdopedagogika</a:t>
            </a: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Wingdings" charset="2"/>
              <a:buChar char="v"/>
            </a:pPr>
            <a:r>
              <a:rPr lang="pl-PL" sz="4700" dirty="0" smtClean="0">
                <a:solidFill>
                  <a:srgbClr val="4F81BD">
                    <a:lumMod val="50000"/>
                  </a:srgbClr>
                </a:solidFill>
                <a:latin typeface="Calibri"/>
              </a:rPr>
              <a:t>Terapia zajęciowa</a:t>
            </a:r>
          </a:p>
          <a:p>
            <a:pPr marL="285750" indent="-285750" algn="l">
              <a:lnSpc>
                <a:spcPct val="120000"/>
              </a:lnSpc>
              <a:buFont typeface="Wingdings" charset="2"/>
              <a:buChar char="v"/>
            </a:pPr>
            <a:r>
              <a:rPr lang="pl-PL" sz="4700" dirty="0">
                <a:solidFill>
                  <a:srgbClr val="4F81BD">
                    <a:lumMod val="50000"/>
                  </a:srgbClr>
                </a:solidFill>
              </a:rPr>
              <a:t>Pedagogika </a:t>
            </a:r>
            <a:r>
              <a:rPr lang="pl-PL" sz="4700" dirty="0" smtClean="0">
                <a:solidFill>
                  <a:srgbClr val="4F81BD">
                    <a:lumMod val="50000"/>
                  </a:srgbClr>
                </a:solidFill>
              </a:rPr>
              <a:t>lecznicza</a:t>
            </a:r>
            <a:endParaRPr lang="pl-PL" sz="4700" dirty="0">
              <a:solidFill>
                <a:srgbClr val="4F81BD">
                  <a:lumMod val="50000"/>
                </a:srgbClr>
              </a:solidFill>
            </a:endParaRPr>
          </a:p>
          <a:p>
            <a:pPr marL="285750" indent="-285750" algn="l">
              <a:lnSpc>
                <a:spcPct val="120000"/>
              </a:lnSpc>
              <a:buFont typeface="Wingdings" charset="2"/>
              <a:buChar char="v"/>
            </a:pPr>
            <a:r>
              <a:rPr lang="pl-PL" sz="4700" dirty="0">
                <a:solidFill>
                  <a:srgbClr val="4F81BD">
                    <a:lumMod val="50000"/>
                  </a:srgbClr>
                </a:solidFill>
              </a:rPr>
              <a:t>Pedagogika specjalna </a:t>
            </a:r>
            <a:r>
              <a:rPr lang="pl-PL" sz="4700" dirty="0" smtClean="0">
                <a:solidFill>
                  <a:srgbClr val="4F81BD">
                    <a:lumMod val="50000"/>
                  </a:srgbClr>
                </a:solidFill>
              </a:rPr>
              <a:t>– Rewalidacja</a:t>
            </a:r>
          </a:p>
          <a:p>
            <a:pPr marL="285750" indent="-285750" algn="l">
              <a:lnSpc>
                <a:spcPct val="120000"/>
              </a:lnSpc>
              <a:buFont typeface="Wingdings" charset="2"/>
              <a:buChar char="v"/>
            </a:pPr>
            <a:r>
              <a:rPr lang="pl-PL" sz="4700" dirty="0" smtClean="0">
                <a:solidFill>
                  <a:srgbClr val="4F81BD">
                    <a:lumMod val="50000"/>
                  </a:srgbClr>
                </a:solidFill>
              </a:rPr>
              <a:t>Wczesne wspomaganie rozwoju dziecka</a:t>
            </a:r>
            <a:endParaRPr lang="pl-PL" sz="4700" dirty="0">
              <a:solidFill>
                <a:srgbClr val="4F81BD">
                  <a:lumMod val="50000"/>
                </a:srgbClr>
              </a:solidFill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Wingdings" charset="2"/>
              <a:buChar char="v"/>
            </a:pPr>
            <a:endParaRPr lang="pl-PL" sz="5300" dirty="0">
              <a:solidFill>
                <a:srgbClr val="4F81BD">
                  <a:lumMod val="50000"/>
                </a:srgbClr>
              </a:solidFill>
            </a:endParaRPr>
          </a:p>
          <a:p>
            <a:pPr marL="285750" indent="-285750" algn="l" fontAlgn="auto">
              <a:spcAft>
                <a:spcPts val="0"/>
              </a:spcAft>
              <a:buFont typeface="Wingdings" charset="2"/>
              <a:buChar char="v"/>
            </a:pPr>
            <a:endParaRPr lang="pl-PL" sz="4300" dirty="0" smtClean="0">
              <a:solidFill>
                <a:srgbClr val="4F81BD">
                  <a:lumMod val="50000"/>
                </a:srgbClr>
              </a:solidFill>
              <a:latin typeface="Calibri"/>
            </a:endParaRPr>
          </a:p>
          <a:p>
            <a:pPr marL="285750" indent="-285750" algn="l" fontAlgn="auto">
              <a:spcAft>
                <a:spcPts val="0"/>
              </a:spcAft>
              <a:buFont typeface="Wingdings" charset="2"/>
              <a:buChar char="v"/>
            </a:pPr>
            <a:endParaRPr lang="pl-PL" sz="4300" dirty="0" smtClean="0">
              <a:solidFill>
                <a:srgbClr val="4F81BD">
                  <a:lumMod val="50000"/>
                </a:srgbClr>
              </a:solidFill>
              <a:latin typeface="Calibri"/>
            </a:endParaRPr>
          </a:p>
          <a:p>
            <a:pPr marL="285750" indent="-285750" algn="l" fontAlgn="auto">
              <a:spcAft>
                <a:spcPts val="0"/>
              </a:spcAft>
              <a:buFont typeface="Wingdings" charset="2"/>
              <a:buChar char="v"/>
            </a:pPr>
            <a:endParaRPr lang="pl-PL" sz="4300" dirty="0" smtClean="0">
              <a:solidFill>
                <a:srgbClr val="4F81BD">
                  <a:lumMod val="50000"/>
                </a:srgbClr>
              </a:solidFill>
              <a:latin typeface="Calibri"/>
            </a:endParaRPr>
          </a:p>
          <a:p>
            <a:pPr marL="285750" indent="-285750" algn="l" fontAlgn="auto">
              <a:spcAft>
                <a:spcPts val="0"/>
              </a:spcAft>
              <a:buFont typeface="Wingdings" charset="2"/>
              <a:buChar char="v"/>
            </a:pPr>
            <a:endParaRPr lang="pl-PL" sz="4300" dirty="0">
              <a:solidFill>
                <a:srgbClr val="4F81BD">
                  <a:lumMod val="50000"/>
                </a:srgbClr>
              </a:solidFill>
              <a:latin typeface="Calibri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395536" y="1988840"/>
            <a:ext cx="82089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ytuł 1"/>
          <p:cNvSpPr txBox="1">
            <a:spLocks/>
          </p:cNvSpPr>
          <p:nvPr/>
        </p:nvSpPr>
        <p:spPr>
          <a:xfrm>
            <a:off x="4716016" y="2256474"/>
            <a:ext cx="4427984" cy="383682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 fontAlgn="auto">
              <a:spcAft>
                <a:spcPts val="0"/>
              </a:spcAft>
              <a:buFont typeface="Wingdings" charset="2"/>
              <a:buChar char="v"/>
            </a:pPr>
            <a:endParaRPr lang="pl-PL" sz="2500" dirty="0" smtClean="0">
              <a:solidFill>
                <a:srgbClr val="4F81BD">
                  <a:lumMod val="50000"/>
                </a:srgbClr>
              </a:solidFill>
              <a:latin typeface="Calibri"/>
            </a:endParaRPr>
          </a:p>
          <a:p>
            <a:pPr marL="285750" indent="-285750" algn="l" fontAlgn="auto">
              <a:spcAft>
                <a:spcPts val="0"/>
              </a:spcAft>
              <a:buFont typeface="Wingdings" charset="2"/>
              <a:buChar char="v"/>
            </a:pPr>
            <a:endParaRPr lang="pl-PL" sz="2500" dirty="0">
              <a:solidFill>
                <a:srgbClr val="4F81BD">
                  <a:lumMod val="50000"/>
                </a:srgbClr>
              </a:solidFill>
              <a:latin typeface="Calibri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Wingdings" charset="2"/>
              <a:buChar char="v"/>
            </a:pPr>
            <a:r>
              <a:rPr lang="pl-PL" sz="5600" dirty="0">
                <a:solidFill>
                  <a:srgbClr val="4F81BD">
                    <a:lumMod val="50000"/>
                  </a:srgbClr>
                </a:solidFill>
              </a:rPr>
              <a:t>Język </a:t>
            </a:r>
            <a:r>
              <a:rPr lang="pl-PL" sz="5600" dirty="0" smtClean="0">
                <a:solidFill>
                  <a:srgbClr val="4F81BD">
                    <a:lumMod val="50000"/>
                  </a:srgbClr>
                </a:solidFill>
              </a:rPr>
              <a:t>polski</a:t>
            </a:r>
            <a:endParaRPr lang="pl-PL" sz="5600" dirty="0">
              <a:solidFill>
                <a:srgbClr val="4F81BD">
                  <a:lumMod val="50000"/>
                </a:srgbClr>
              </a:solidFill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Wingdings" charset="2"/>
              <a:buChar char="v"/>
            </a:pPr>
            <a:r>
              <a:rPr lang="pl-PL" sz="5600" dirty="0" smtClean="0">
                <a:solidFill>
                  <a:srgbClr val="4F81BD">
                    <a:lumMod val="50000"/>
                  </a:srgbClr>
                </a:solidFill>
              </a:rPr>
              <a:t>Przedsiębiorczość </a:t>
            </a:r>
            <a:endParaRPr lang="pl-PL" sz="5600" dirty="0">
              <a:solidFill>
                <a:srgbClr val="4F81BD">
                  <a:lumMod val="50000"/>
                </a:srgbClr>
              </a:solidFill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Wingdings" charset="2"/>
              <a:buChar char="v"/>
            </a:pPr>
            <a:r>
              <a:rPr lang="pl-PL" sz="5600" dirty="0" smtClean="0">
                <a:solidFill>
                  <a:srgbClr val="4F81BD">
                    <a:lumMod val="50000"/>
                  </a:srgbClr>
                </a:solidFill>
                <a:latin typeface="Calibri"/>
              </a:rPr>
              <a:t>Geografia w szkole</a:t>
            </a: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Wingdings" charset="2"/>
              <a:buChar char="v"/>
            </a:pPr>
            <a:r>
              <a:rPr lang="pl-PL" sz="5600" dirty="0" smtClean="0">
                <a:solidFill>
                  <a:srgbClr val="4F81BD">
                    <a:lumMod val="50000"/>
                  </a:srgbClr>
                </a:solidFill>
                <a:latin typeface="Calibri"/>
              </a:rPr>
              <a:t>Historia w szkole</a:t>
            </a: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Wingdings" charset="2"/>
              <a:buChar char="v"/>
            </a:pPr>
            <a:r>
              <a:rPr lang="pl-PL" sz="5600" dirty="0" smtClean="0">
                <a:solidFill>
                  <a:srgbClr val="4F81BD">
                    <a:lumMod val="50000"/>
                  </a:srgbClr>
                </a:solidFill>
                <a:latin typeface="Calibri"/>
              </a:rPr>
              <a:t>Pedagogika sztuki – plastyka</a:t>
            </a: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Wingdings" charset="2"/>
              <a:buChar char="v"/>
            </a:pPr>
            <a:r>
              <a:rPr lang="pl-PL" sz="5600" dirty="0" smtClean="0">
                <a:solidFill>
                  <a:srgbClr val="4F81BD">
                    <a:lumMod val="50000"/>
                  </a:srgbClr>
                </a:solidFill>
                <a:latin typeface="Calibri"/>
              </a:rPr>
              <a:t>Wiedza o społeczeństwie</a:t>
            </a: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Wingdings" charset="2"/>
              <a:buChar char="v"/>
            </a:pPr>
            <a:r>
              <a:rPr lang="pl-PL" sz="5600" dirty="0" smtClean="0">
                <a:solidFill>
                  <a:srgbClr val="4F81BD">
                    <a:lumMod val="50000"/>
                  </a:srgbClr>
                </a:solidFill>
                <a:latin typeface="Calibri"/>
              </a:rPr>
              <a:t>Przyroda w szkole</a:t>
            </a: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Wingdings" charset="2"/>
              <a:buChar char="v"/>
            </a:pPr>
            <a:r>
              <a:rPr lang="pl-PL" sz="5600" dirty="0" smtClean="0">
                <a:solidFill>
                  <a:srgbClr val="4F81BD">
                    <a:lumMod val="50000"/>
                  </a:srgbClr>
                </a:solidFill>
                <a:latin typeface="Calibri"/>
              </a:rPr>
              <a:t>Biologia w szkole</a:t>
            </a: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Wingdings" charset="2"/>
              <a:buChar char="v"/>
            </a:pPr>
            <a:r>
              <a:rPr lang="pl-PL" sz="5600" dirty="0" smtClean="0">
                <a:solidFill>
                  <a:srgbClr val="4F81BD">
                    <a:lumMod val="50000"/>
                  </a:srgbClr>
                </a:solidFill>
              </a:rPr>
              <a:t>Gimnastyka </a:t>
            </a:r>
            <a:r>
              <a:rPr lang="pl-PL" sz="5600" dirty="0" err="1">
                <a:solidFill>
                  <a:srgbClr val="4F81BD">
                    <a:lumMod val="50000"/>
                  </a:srgbClr>
                </a:solidFill>
              </a:rPr>
              <a:t>korekcyjno</a:t>
            </a:r>
            <a:r>
              <a:rPr lang="pl-PL" sz="5600" dirty="0">
                <a:solidFill>
                  <a:srgbClr val="4F81BD">
                    <a:lumMod val="50000"/>
                  </a:srgbClr>
                </a:solidFill>
              </a:rPr>
              <a:t> – kompensacyjna</a:t>
            </a: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Wingdings" charset="2"/>
              <a:buChar char="v"/>
            </a:pPr>
            <a:r>
              <a:rPr lang="pl-PL" sz="5600" dirty="0" smtClean="0">
                <a:solidFill>
                  <a:srgbClr val="4F81BD">
                    <a:lumMod val="50000"/>
                  </a:srgbClr>
                </a:solidFill>
              </a:rPr>
              <a:t>Technika </a:t>
            </a:r>
            <a:r>
              <a:rPr lang="pl-PL" sz="5600" dirty="0">
                <a:solidFill>
                  <a:srgbClr val="4F81BD">
                    <a:lumMod val="50000"/>
                  </a:srgbClr>
                </a:solidFill>
              </a:rPr>
              <a:t>w szkole</a:t>
            </a: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Wingdings" charset="2"/>
              <a:buChar char="v"/>
            </a:pPr>
            <a:r>
              <a:rPr lang="pl-PL" sz="5600" dirty="0">
                <a:solidFill>
                  <a:srgbClr val="4F81BD">
                    <a:lumMod val="50000"/>
                  </a:srgbClr>
                </a:solidFill>
              </a:rPr>
              <a:t>Matematyka w </a:t>
            </a:r>
            <a:r>
              <a:rPr lang="pl-PL" sz="5600" dirty="0" smtClean="0">
                <a:solidFill>
                  <a:srgbClr val="4F81BD">
                    <a:lumMod val="50000"/>
                  </a:srgbClr>
                </a:solidFill>
              </a:rPr>
              <a:t>szkole</a:t>
            </a:r>
          </a:p>
          <a:p>
            <a:pPr marL="285750" indent="-285750" algn="l" fontAlgn="auto">
              <a:lnSpc>
                <a:spcPct val="120000"/>
              </a:lnSpc>
              <a:spcAft>
                <a:spcPts val="0"/>
              </a:spcAft>
              <a:buFont typeface="Wingdings" charset="2"/>
              <a:buChar char="v"/>
            </a:pPr>
            <a:r>
              <a:rPr lang="pl-PL" sz="5600" dirty="0">
                <a:solidFill>
                  <a:srgbClr val="4F81BD">
                    <a:lumMod val="50000"/>
                  </a:srgbClr>
                </a:solidFill>
              </a:rPr>
              <a:t>Wczesne nauczanie języka </a:t>
            </a:r>
            <a:r>
              <a:rPr lang="pl-PL" sz="5600" dirty="0" smtClean="0">
                <a:solidFill>
                  <a:srgbClr val="4F81BD">
                    <a:lumMod val="50000"/>
                  </a:srgbClr>
                </a:solidFill>
              </a:rPr>
              <a:t>obcego</a:t>
            </a:r>
          </a:p>
          <a:p>
            <a:pPr marL="285750" indent="-285750" algn="l">
              <a:lnSpc>
                <a:spcPct val="120000"/>
              </a:lnSpc>
              <a:buFont typeface="Wingdings" charset="2"/>
              <a:buChar char="v"/>
            </a:pPr>
            <a:r>
              <a:rPr lang="pl-PL" sz="5600" dirty="0">
                <a:solidFill>
                  <a:srgbClr val="4F81BD">
                    <a:lumMod val="50000"/>
                  </a:srgbClr>
                </a:solidFill>
              </a:rPr>
              <a:t>Edukacja dla </a:t>
            </a:r>
            <a:r>
              <a:rPr lang="pl-PL" sz="5600" dirty="0" smtClean="0">
                <a:solidFill>
                  <a:srgbClr val="4F81BD">
                    <a:lumMod val="50000"/>
                  </a:srgbClr>
                </a:solidFill>
              </a:rPr>
              <a:t>bezpieczeństwa</a:t>
            </a:r>
            <a:endParaRPr lang="pl-PL" sz="5600" dirty="0">
              <a:solidFill>
                <a:srgbClr val="4F81BD">
                  <a:lumMod val="50000"/>
                </a:srgbClr>
              </a:solidFill>
            </a:endParaRPr>
          </a:p>
          <a:p>
            <a:pPr marL="285750" indent="-285750" algn="l">
              <a:lnSpc>
                <a:spcPct val="120000"/>
              </a:lnSpc>
              <a:buFont typeface="Wingdings" charset="2"/>
              <a:buChar char="v"/>
            </a:pPr>
            <a:r>
              <a:rPr lang="pl-PL" sz="5600" dirty="0" smtClean="0">
                <a:solidFill>
                  <a:srgbClr val="4F81BD">
                    <a:lumMod val="50000"/>
                  </a:srgbClr>
                </a:solidFill>
              </a:rPr>
              <a:t>Informatyka </a:t>
            </a:r>
            <a:r>
              <a:rPr lang="pl-PL" sz="5600" dirty="0">
                <a:solidFill>
                  <a:srgbClr val="4F81BD">
                    <a:lumMod val="50000"/>
                  </a:srgbClr>
                </a:solidFill>
              </a:rPr>
              <a:t>z programowaniem w </a:t>
            </a:r>
            <a:r>
              <a:rPr lang="pl-PL" sz="5600" dirty="0" smtClean="0">
                <a:solidFill>
                  <a:srgbClr val="4F81BD">
                    <a:lumMod val="50000"/>
                  </a:srgbClr>
                </a:solidFill>
              </a:rPr>
              <a:t>szkole</a:t>
            </a:r>
          </a:p>
          <a:p>
            <a:pPr marL="285750" indent="-285750" algn="l">
              <a:lnSpc>
                <a:spcPct val="120000"/>
              </a:lnSpc>
              <a:buFont typeface="Wingdings" charset="2"/>
              <a:buChar char="v"/>
            </a:pPr>
            <a:r>
              <a:rPr lang="pl-PL" sz="5600" dirty="0" smtClean="0">
                <a:solidFill>
                  <a:srgbClr val="4F81BD">
                    <a:lumMod val="50000"/>
                  </a:srgbClr>
                </a:solidFill>
              </a:rPr>
              <a:t>Wychowanie do życia w rodzinie</a:t>
            </a:r>
          </a:p>
          <a:p>
            <a:pPr marL="285750" indent="-285750" algn="l">
              <a:lnSpc>
                <a:spcPct val="120000"/>
              </a:lnSpc>
              <a:buFont typeface="Wingdings" charset="2"/>
              <a:buChar char="v"/>
            </a:pPr>
            <a:r>
              <a:rPr lang="pl-PL" sz="5600" dirty="0">
                <a:solidFill>
                  <a:srgbClr val="4F81BD">
                    <a:lumMod val="50000"/>
                  </a:srgbClr>
                </a:solidFill>
              </a:rPr>
              <a:t>Zarządzanie oświatą</a:t>
            </a:r>
          </a:p>
          <a:p>
            <a:pPr marL="285750" indent="-285750" algn="l">
              <a:lnSpc>
                <a:spcPct val="120000"/>
              </a:lnSpc>
              <a:buFont typeface="Wingdings" charset="2"/>
              <a:buChar char="v"/>
            </a:pPr>
            <a:endParaRPr lang="pl-PL" sz="5000" dirty="0">
              <a:solidFill>
                <a:srgbClr val="4F81BD">
                  <a:lumMod val="50000"/>
                </a:srgbClr>
              </a:solidFill>
            </a:endParaRPr>
          </a:p>
          <a:p>
            <a:pPr marL="285750" indent="-285750" algn="l" fontAlgn="auto">
              <a:spcAft>
                <a:spcPts val="0"/>
              </a:spcAft>
              <a:buFont typeface="Wingdings" charset="2"/>
              <a:buChar char="v"/>
            </a:pPr>
            <a:endParaRPr lang="pl-PL" sz="5000" dirty="0">
              <a:solidFill>
                <a:srgbClr val="4F81BD">
                  <a:lumMod val="50000"/>
                </a:srgbClr>
              </a:solidFill>
            </a:endParaRPr>
          </a:p>
          <a:p>
            <a:pPr marL="285750" indent="-285750" algn="l" fontAlgn="auto">
              <a:spcAft>
                <a:spcPts val="0"/>
              </a:spcAft>
              <a:buFont typeface="Wingdings" charset="2"/>
              <a:buChar char="v"/>
            </a:pPr>
            <a:endParaRPr lang="pl-PL" sz="5000" dirty="0" smtClean="0">
              <a:solidFill>
                <a:srgbClr val="4F81BD">
                  <a:lumMod val="50000"/>
                </a:srgbClr>
              </a:solidFill>
              <a:latin typeface="Calibri"/>
            </a:endParaRPr>
          </a:p>
          <a:p>
            <a:pPr marL="285750" indent="-285750" algn="l" fontAlgn="auto">
              <a:spcAft>
                <a:spcPts val="0"/>
              </a:spcAft>
              <a:buFont typeface="Wingdings" charset="2"/>
              <a:buChar char="v"/>
            </a:pPr>
            <a:endParaRPr lang="pl-PL" sz="2500" dirty="0" smtClean="0">
              <a:solidFill>
                <a:srgbClr val="4F81BD">
                  <a:lumMod val="50000"/>
                </a:srgbClr>
              </a:solidFill>
              <a:latin typeface="Calibri"/>
            </a:endParaRPr>
          </a:p>
          <a:p>
            <a:pPr marL="285750" indent="-285750" algn="l" fontAlgn="auto">
              <a:spcAft>
                <a:spcPts val="0"/>
              </a:spcAft>
              <a:buFont typeface="Wingdings" charset="2"/>
              <a:buChar char="v"/>
            </a:pPr>
            <a:endParaRPr lang="pl-PL" sz="1800" dirty="0" smtClean="0">
              <a:solidFill>
                <a:srgbClr val="4F81BD">
                  <a:lumMod val="50000"/>
                </a:srgbClr>
              </a:solidFill>
              <a:latin typeface="Calibri"/>
            </a:endParaRPr>
          </a:p>
          <a:p>
            <a:pPr marL="285750" indent="-285750" algn="l" fontAlgn="auto">
              <a:spcAft>
                <a:spcPts val="0"/>
              </a:spcAft>
              <a:buFont typeface="Wingdings" charset="2"/>
              <a:buChar char="v"/>
            </a:pPr>
            <a:endParaRPr lang="pl-PL" sz="1800" dirty="0">
              <a:solidFill>
                <a:srgbClr val="4F81B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2" name="Pole tekstowe 2"/>
          <p:cNvSpPr txBox="1">
            <a:spLocks noChangeArrowheads="1"/>
          </p:cNvSpPr>
          <p:nvPr/>
        </p:nvSpPr>
        <p:spPr bwMode="auto">
          <a:xfrm>
            <a:off x="0" y="6543675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200">
              <a:spcAft>
                <a:spcPts val="1000"/>
              </a:spcAft>
            </a:pPr>
            <a:endParaRPr lang="pl-PL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Pole tekstowe 2"/>
          <p:cNvSpPr txBox="1">
            <a:spLocks noChangeArrowheads="1"/>
          </p:cNvSpPr>
          <p:nvPr/>
        </p:nvSpPr>
        <p:spPr bwMode="auto">
          <a:xfrm>
            <a:off x="216024" y="6496177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tudia podyplomowe- www.podyplomowe.info.pl</a:t>
            </a:r>
            <a:endParaRPr lang="pl-P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2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rostokąt 1"/>
          <p:cNvSpPr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254476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42852"/>
            <a:ext cx="500066" cy="790574"/>
          </a:xfrm>
          <a:prstGeom prst="rect">
            <a:avLst/>
          </a:prstGeom>
        </p:spPr>
      </p:pic>
      <p:sp>
        <p:nvSpPr>
          <p:cNvPr id="1027" name="Prostokąt 4"/>
          <p:cNvSpPr>
            <a:spLocks noChangeArrowheads="1"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E5231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Pole tekstowe 3"/>
          <p:cNvSpPr txBox="1">
            <a:spLocks noChangeArrowheads="1"/>
          </p:cNvSpPr>
          <p:nvPr/>
        </p:nvSpPr>
        <p:spPr bwMode="auto">
          <a:xfrm>
            <a:off x="1214414" y="214290"/>
            <a:ext cx="7643866" cy="652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spc="60" normalizeH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INSTYTUT STUDIÓW PODYPLOMOWYCH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spc="40" normalizeH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Wyższej Szkoły Komunikowania, Politologii i Stosunków Międzynarodowych</a:t>
            </a:r>
            <a:endParaRPr kumimoji="0" lang="pl-PL" b="0" i="0" u="none" strike="noStrike" cap="none" spc="40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179512" y="1412776"/>
            <a:ext cx="8784976" cy="504056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pl-PL" sz="3300" b="1" dirty="0">
                <a:solidFill>
                  <a:srgbClr val="002060"/>
                </a:solidFill>
              </a:rPr>
              <a:t>ORGANIZACJA PRAKTYKI ZAWODOWEJ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02680" y="1988840"/>
            <a:ext cx="8928992" cy="4025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1.  Student dokonuje wyboru placówki w której będzie odbywana praktyka. Organizacją miejsca praktyki i jej przebiegiem student zajmuje się samodzielnie.</a:t>
            </a:r>
          </a:p>
          <a:p>
            <a:pPr algn="just"/>
            <a:r>
              <a:rPr lang="pl-PL" dirty="0"/>
              <a:t>2. Student pobiera ze strefy studenta na stronie </a:t>
            </a:r>
            <a:r>
              <a:rPr lang="pl-PL" dirty="0" err="1"/>
              <a:t>www.podyplomowe.info</a:t>
            </a:r>
            <a:r>
              <a:rPr lang="pl-PL" dirty="0"/>
              <a:t> </a:t>
            </a:r>
            <a:r>
              <a:rPr lang="pl-PL" b="1" dirty="0"/>
              <a:t>DZIENNICZEK PRAKTYK </a:t>
            </a:r>
            <a:r>
              <a:rPr lang="pl-PL" dirty="0"/>
              <a:t>i ewentualnie (jeśli jest wymagane przez placówkę)</a:t>
            </a:r>
            <a:r>
              <a:rPr lang="pl-PL" b="1" dirty="0"/>
              <a:t> skierowanie na praktykę.</a:t>
            </a:r>
            <a:endParaRPr lang="pl-PL" dirty="0"/>
          </a:p>
          <a:p>
            <a:pPr algn="just"/>
            <a:r>
              <a:rPr lang="pl-PL" dirty="0"/>
              <a:t>3. W czasie trwania praktyki student prowadzi systematycznie </a:t>
            </a:r>
            <a:r>
              <a:rPr lang="pl-PL" b="1" dirty="0"/>
              <a:t>DZIENNIK PRAKTYK</a:t>
            </a:r>
            <a:r>
              <a:rPr lang="pl-PL" dirty="0"/>
              <a:t>, w którym powinna być odzwierciedlona jego praca w ramach obowiązków praktykanta.</a:t>
            </a:r>
          </a:p>
          <a:p>
            <a:pPr algn="just"/>
            <a:r>
              <a:rPr lang="pl-PL" dirty="0"/>
              <a:t>4. Student po odbyciu praktyki, powinien uzyskać w </a:t>
            </a:r>
            <a:r>
              <a:rPr lang="pl-PL" b="1" u="sng" dirty="0"/>
              <a:t>DZIENNIKU  PRAKTYK</a:t>
            </a:r>
            <a:r>
              <a:rPr lang="pl-PL" dirty="0"/>
              <a:t>:</a:t>
            </a:r>
          </a:p>
          <a:p>
            <a:pPr lvl="0" algn="just"/>
            <a:r>
              <a:rPr lang="pl-PL" dirty="0"/>
              <a:t>- </a:t>
            </a:r>
            <a:r>
              <a:rPr lang="pl-PL" dirty="0" smtClean="0"/>
              <a:t>   potwierdzenie </a:t>
            </a:r>
            <a:r>
              <a:rPr lang="pl-PL" dirty="0"/>
              <a:t>odbycia praktyki zawodowej w określonym wymiarze;</a:t>
            </a:r>
          </a:p>
          <a:p>
            <a:pPr marL="285750" lvl="0" indent="-285750" algn="just">
              <a:buFontTx/>
              <a:buChar char="-"/>
            </a:pPr>
            <a:r>
              <a:rPr lang="pl-PL" dirty="0" smtClean="0"/>
              <a:t>opisową </a:t>
            </a:r>
            <a:r>
              <a:rPr lang="pl-PL" dirty="0"/>
              <a:t>ocenę o przebiegu praktyki i krótką charakterystykę postawy studenta </a:t>
            </a:r>
            <a:r>
              <a:rPr lang="pl-PL" b="1" dirty="0"/>
              <a:t>(opinia)  </a:t>
            </a:r>
          </a:p>
          <a:p>
            <a:pPr marL="285750" indent="-285750" algn="just">
              <a:buFontTx/>
              <a:buChar char="-"/>
            </a:pPr>
            <a:r>
              <a:rPr lang="pl-PL" dirty="0"/>
              <a:t>n</a:t>
            </a:r>
            <a:r>
              <a:rPr lang="pl-PL" dirty="0" smtClean="0"/>
              <a:t>adzór </a:t>
            </a:r>
            <a:r>
              <a:rPr lang="pl-PL" dirty="0"/>
              <a:t>nad wykonaniem przydzielonych studentowi zadań </a:t>
            </a:r>
            <a:r>
              <a:rPr lang="pl-PL" dirty="0" smtClean="0"/>
              <a:t>na </a:t>
            </a:r>
            <a:r>
              <a:rPr lang="pl-PL" dirty="0"/>
              <a:t>terenie </a:t>
            </a:r>
            <a:r>
              <a:rPr lang="pl-PL" dirty="0" smtClean="0"/>
              <a:t>placówki należy </a:t>
            </a:r>
            <a:r>
              <a:rPr lang="pl-PL" dirty="0"/>
              <a:t>do bezpośredniego opiekuna studenta, którym jest osoba wyznaczona przez organ kierowniczy </a:t>
            </a:r>
            <a:r>
              <a:rPr lang="pl-PL" dirty="0" smtClean="0"/>
              <a:t>  placówki</a:t>
            </a:r>
            <a:r>
              <a:rPr lang="pl-PL" dirty="0"/>
              <a:t>. </a:t>
            </a:r>
            <a:r>
              <a:rPr lang="pl-PL" dirty="0" smtClean="0"/>
              <a:t> Dyrektor    placówki  </a:t>
            </a:r>
            <a:r>
              <a:rPr lang="pl-PL" dirty="0"/>
              <a:t>oraz </a:t>
            </a:r>
            <a:r>
              <a:rPr lang="pl-PL" dirty="0" smtClean="0"/>
              <a:t> opiekun  praktykanta  decydują  </a:t>
            </a:r>
            <a:r>
              <a:rPr lang="pl-PL" dirty="0"/>
              <a:t>o formie </a:t>
            </a:r>
            <a:endParaRPr lang="pl-PL" dirty="0" smtClean="0"/>
          </a:p>
          <a:p>
            <a:pPr algn="just"/>
            <a:r>
              <a:rPr lang="pl-PL" dirty="0" smtClean="0"/>
              <a:t>     i zakresie </a:t>
            </a:r>
            <a:r>
              <a:rPr lang="pl-PL" dirty="0"/>
              <a:t>obowiązków studenta.</a:t>
            </a:r>
          </a:p>
          <a:p>
            <a:pPr lvl="0" algn="just" fontAlgn="auto">
              <a:spcBef>
                <a:spcPct val="20000"/>
              </a:spcBef>
              <a:spcAft>
                <a:spcPts val="400"/>
              </a:spcAft>
              <a:defRPr/>
            </a:pPr>
            <a:endParaRPr lang="pl-PL" dirty="0"/>
          </a:p>
        </p:txBody>
      </p:sp>
      <p:sp>
        <p:nvSpPr>
          <p:cNvPr id="9" name="Pole tekstowe 2"/>
          <p:cNvSpPr txBox="1">
            <a:spLocks noChangeArrowheads="1"/>
          </p:cNvSpPr>
          <p:nvPr/>
        </p:nvSpPr>
        <p:spPr bwMode="auto">
          <a:xfrm>
            <a:off x="216024" y="6496177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tudia podyplomowe- www.podyplomowe.info.pl</a:t>
            </a:r>
            <a:endParaRPr lang="pl-P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988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rostokąt 1"/>
          <p:cNvSpPr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254476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42852"/>
            <a:ext cx="500066" cy="790574"/>
          </a:xfrm>
          <a:prstGeom prst="rect">
            <a:avLst/>
          </a:prstGeom>
        </p:spPr>
      </p:pic>
      <p:sp>
        <p:nvSpPr>
          <p:cNvPr id="1027" name="Prostokąt 4"/>
          <p:cNvSpPr>
            <a:spLocks noChangeArrowheads="1"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E5231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Pole tekstowe 3"/>
          <p:cNvSpPr txBox="1">
            <a:spLocks noChangeArrowheads="1"/>
          </p:cNvSpPr>
          <p:nvPr/>
        </p:nvSpPr>
        <p:spPr bwMode="auto">
          <a:xfrm>
            <a:off x="1214414" y="214290"/>
            <a:ext cx="7643866" cy="652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spc="60" normalizeH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INSTYTUT STUDIÓW PODYPLOMOWYCH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spc="40" normalizeH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Wyższej Szkoły Komunikowania, Politologii i Stosunków Międzynarodowych</a:t>
            </a:r>
            <a:endParaRPr kumimoji="0" lang="pl-PL" b="0" i="0" u="none" strike="noStrike" cap="none" spc="40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179512" y="1412776"/>
            <a:ext cx="8784976" cy="504056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pl-PL" sz="3300" b="1" dirty="0">
                <a:solidFill>
                  <a:srgbClr val="002060"/>
                </a:solidFill>
              </a:rPr>
              <a:t>WARUNKI ZALICZENIA PRAKTYKI 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03837" y="2204864"/>
            <a:ext cx="8928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Po odbyciu praktyki student zobowiązany jest do złożenia </a:t>
            </a:r>
            <a:r>
              <a:rPr lang="pl-PL" b="1" dirty="0"/>
              <a:t>DZIENNICZKA PRAKTYK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oraz </a:t>
            </a:r>
            <a:r>
              <a:rPr lang="pl-PL" b="1" dirty="0"/>
              <a:t>zaświadczenia o odbyciu praktyki studenckiej </a:t>
            </a:r>
            <a:r>
              <a:rPr lang="pl-PL" dirty="0"/>
              <a:t>do filii </a:t>
            </a:r>
            <a:r>
              <a:rPr lang="pl-PL" dirty="0" smtClean="0"/>
              <a:t>lub partnera </a:t>
            </a:r>
            <a:r>
              <a:rPr lang="pl-PL" dirty="0"/>
              <a:t>nie później jednak niż:</a:t>
            </a:r>
          </a:p>
          <a:p>
            <a:pPr algn="just"/>
            <a:r>
              <a:rPr lang="pl-PL" dirty="0"/>
              <a:t>-  </a:t>
            </a:r>
            <a:r>
              <a:rPr lang="pl-PL" b="1" dirty="0"/>
              <a:t>do 30 maja;</a:t>
            </a:r>
            <a:endParaRPr lang="pl-PL" dirty="0"/>
          </a:p>
          <a:p>
            <a:pPr algn="just"/>
            <a:r>
              <a:rPr lang="pl-PL" dirty="0"/>
              <a:t>Na podstawie złożonego przez studenta DZIENNICZKA PRAKTYK (m.in. zawartej w nim opinii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oceny praktyki) dokonuje się ich zaliczenia.</a:t>
            </a:r>
          </a:p>
          <a:p>
            <a:pPr algn="just"/>
            <a:r>
              <a:rPr lang="pl-PL" dirty="0"/>
              <a:t> </a:t>
            </a:r>
          </a:p>
          <a:p>
            <a:pPr algn="just"/>
            <a:r>
              <a:rPr lang="pl-PL" b="1" dirty="0"/>
              <a:t>Uwaga:</a:t>
            </a:r>
            <a:endParaRPr lang="pl-PL" dirty="0"/>
          </a:p>
          <a:p>
            <a:pPr algn="just"/>
            <a:r>
              <a:rPr lang="pl-PL" dirty="0"/>
              <a:t>Zwalnia się z odbywania praktyk pedagogicznych wszystkich studentów, którzy są aktualnie zatrudnieni na stanowiskach pracy wymagających wykonywania zadań ujętych w „treściach programowych” . Do zaliczenia praktyki wymagane jest zaświadczenie z zakładu pracy (wzór </a:t>
            </a:r>
            <a:r>
              <a:rPr lang="pl-PL" dirty="0" smtClean="0"/>
              <a:t> w </a:t>
            </a:r>
            <a:r>
              <a:rPr lang="pl-PL" dirty="0"/>
              <a:t>katalogu „Praktyka zawodowa” w strefie </a:t>
            </a:r>
            <a:r>
              <a:rPr lang="pl-PL" dirty="0" smtClean="0"/>
              <a:t>studenta </a:t>
            </a:r>
            <a:r>
              <a:rPr lang="pl-PL" dirty="0"/>
              <a:t>na stronie </a:t>
            </a:r>
            <a:r>
              <a:rPr lang="pl-PL" dirty="0" smtClean="0"/>
              <a:t>www.podyplomowe.info</a:t>
            </a:r>
            <a:r>
              <a:rPr lang="pl-PL" dirty="0"/>
              <a:t>).</a:t>
            </a:r>
          </a:p>
          <a:p>
            <a:pPr algn="just"/>
            <a:r>
              <a:rPr lang="pl-PL" dirty="0"/>
              <a:t>Decyzje o zwolnieniu z odbywania praktyk podejmuje </a:t>
            </a:r>
            <a:r>
              <a:rPr lang="pl-PL" dirty="0" smtClean="0"/>
              <a:t>kierownik </a:t>
            </a:r>
            <a:r>
              <a:rPr lang="pl-PL" dirty="0"/>
              <a:t>s</a:t>
            </a:r>
            <a:r>
              <a:rPr lang="pl-PL" dirty="0" smtClean="0"/>
              <a:t>tudiów </a:t>
            </a:r>
            <a:r>
              <a:rPr lang="pl-PL" dirty="0"/>
              <a:t>p</a:t>
            </a:r>
            <a:r>
              <a:rPr lang="pl-PL" dirty="0" smtClean="0"/>
              <a:t>odyplomowych </a:t>
            </a:r>
            <a:r>
              <a:rPr lang="pl-PL" dirty="0"/>
              <a:t>lub dyrektor </a:t>
            </a:r>
            <a:r>
              <a:rPr lang="pl-PL" dirty="0" smtClean="0"/>
              <a:t> </a:t>
            </a:r>
            <a:r>
              <a:rPr lang="pl-PL" dirty="0"/>
              <a:t>instytutu).</a:t>
            </a:r>
          </a:p>
          <a:p>
            <a:pPr algn="just"/>
            <a:endParaRPr lang="pl-PL" dirty="0"/>
          </a:p>
        </p:txBody>
      </p:sp>
      <p:sp>
        <p:nvSpPr>
          <p:cNvPr id="9" name="Pole tekstowe 2"/>
          <p:cNvSpPr txBox="1">
            <a:spLocks noChangeArrowheads="1"/>
          </p:cNvSpPr>
          <p:nvPr/>
        </p:nvSpPr>
        <p:spPr bwMode="auto">
          <a:xfrm>
            <a:off x="216024" y="6496177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tudia podyplomowe- www.podyplomowe.info.pl</a:t>
            </a:r>
            <a:endParaRPr lang="pl-P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5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rostokąt 1"/>
          <p:cNvSpPr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254476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42852"/>
            <a:ext cx="500066" cy="790574"/>
          </a:xfrm>
          <a:prstGeom prst="rect">
            <a:avLst/>
          </a:prstGeom>
        </p:spPr>
      </p:pic>
      <p:sp>
        <p:nvSpPr>
          <p:cNvPr id="1029" name="Pole tekstowe 3"/>
          <p:cNvSpPr txBox="1">
            <a:spLocks noChangeArrowheads="1"/>
          </p:cNvSpPr>
          <p:nvPr/>
        </p:nvSpPr>
        <p:spPr bwMode="auto">
          <a:xfrm>
            <a:off x="1214414" y="214290"/>
            <a:ext cx="7643866" cy="652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spc="60" normalizeH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INSTYTUT STUDIÓW PODYPLOMOWYCH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spc="40" normalizeH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Wyższej Szkoły Komunikowania, Politologii i Stosunków Międzynarodowych</a:t>
            </a:r>
            <a:endParaRPr kumimoji="0" lang="pl-PL" b="0" i="0" u="none" strike="noStrike" cap="none" spc="40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179512" y="1268760"/>
            <a:ext cx="8784976" cy="504056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  <a:t>EGZAMIN DYPLOMOWY</a:t>
            </a:r>
          </a:p>
        </p:txBody>
      </p:sp>
      <p:sp>
        <p:nvSpPr>
          <p:cNvPr id="12" name="Pole tekstowe 2"/>
          <p:cNvSpPr txBox="1">
            <a:spLocks noChangeArrowheads="1"/>
          </p:cNvSpPr>
          <p:nvPr/>
        </p:nvSpPr>
        <p:spPr bwMode="auto">
          <a:xfrm>
            <a:off x="0" y="6543675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l-PL" sz="12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Konferencja  –  Ustroń 12 - 14 grudnia 2014 r.</a:t>
            </a: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93139" y="1916832"/>
            <a:ext cx="8928992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dirty="0"/>
              <a:t>1. Egzamin dyplomowy odbywa się przed komisją </a:t>
            </a:r>
            <a:r>
              <a:rPr lang="pl-PL" dirty="0" smtClean="0"/>
              <a:t>powołaną </a:t>
            </a:r>
            <a:r>
              <a:rPr lang="pl-PL" dirty="0"/>
              <a:t>przez kierownika </a:t>
            </a:r>
            <a:r>
              <a:rPr lang="pl-PL" dirty="0" smtClean="0"/>
              <a:t>studiów/</a:t>
            </a:r>
            <a:br>
              <a:rPr lang="pl-PL" dirty="0" smtClean="0"/>
            </a:br>
            <a:r>
              <a:rPr lang="pl-PL" dirty="0" smtClean="0"/>
              <a:t>dyrektora </a:t>
            </a:r>
            <a:r>
              <a:rPr lang="pl-PL" dirty="0"/>
              <a:t>instytutu. W skład komisji wchodzą: przewodniczący komisji i dwóch nauczycieli prowadzących zajęcia na danych studiach podyplomowych.</a:t>
            </a:r>
          </a:p>
          <a:p>
            <a:pPr lvl="0" algn="just"/>
            <a:r>
              <a:rPr lang="pl-PL" dirty="0"/>
              <a:t>2. Termin egzaminu końcowego wyznacza kierownik studiów/ dyrektor filii.</a:t>
            </a:r>
          </a:p>
          <a:p>
            <a:pPr lvl="0" algn="just"/>
            <a:r>
              <a:rPr lang="pl-PL" dirty="0"/>
              <a:t>3. Egzamin dyplomowy może być w formie ustnej lub pisemnej.</a:t>
            </a:r>
          </a:p>
          <a:p>
            <a:pPr lvl="0" algn="just"/>
            <a:r>
              <a:rPr lang="pl-PL" dirty="0"/>
              <a:t>4. Z egzaminu sporządza się protokół.</a:t>
            </a:r>
          </a:p>
          <a:p>
            <a:pPr lvl="0" algn="just"/>
            <a:r>
              <a:rPr lang="pl-PL" dirty="0"/>
              <a:t>5. W przypadku uzyskania z egzaminu końcowego oceny niedostatecznej, lub nie podejścia do egzaminu w wyznaczonym terminie słuchaczowi przysługuje prawo powtórnego przystąpienia do tego egzaminu w ciągu jednego miesiąca od daty pierwszego egzaminu.</a:t>
            </a:r>
          </a:p>
          <a:p>
            <a:pPr lvl="0" algn="just"/>
            <a:r>
              <a:rPr lang="pl-PL" dirty="0"/>
              <a:t>6. Egzamin dyplomowy jest bezpłatny.</a:t>
            </a:r>
          </a:p>
          <a:p>
            <a:pPr lvl="0" algn="just"/>
            <a:endParaRPr lang="pl-PL" dirty="0"/>
          </a:p>
          <a:p>
            <a:pPr lvl="0" algn="just"/>
            <a:r>
              <a:rPr lang="pl-PL" dirty="0"/>
              <a:t>Po ukończeniu studiów podyplomowych słuchacz otrzymuje świadectwo ich ukończenia zgodnie z obowiązującymi przepisami.</a:t>
            </a:r>
          </a:p>
          <a:p>
            <a:pPr lvl="0" algn="just"/>
            <a:r>
              <a:rPr lang="pl-PL" dirty="0"/>
              <a:t>W przypadku utraty oryginału świadectwa absolwent studiów podyplomowych może wystąpić do uczelni o wydanie duplikatu. Do wydania duplikatu stosuje się odpowiednio przepisy dotyczące dyplomów ukończenia studiów.</a:t>
            </a:r>
          </a:p>
          <a:p>
            <a:pPr algn="just"/>
            <a:endParaRPr lang="pl-PL" dirty="0"/>
          </a:p>
        </p:txBody>
      </p:sp>
      <p:sp>
        <p:nvSpPr>
          <p:cNvPr id="9" name="Prostokąt 4"/>
          <p:cNvSpPr>
            <a:spLocks noChangeArrowheads="1"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E5231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ole tekstowe 2"/>
          <p:cNvSpPr txBox="1">
            <a:spLocks noChangeArrowheads="1"/>
          </p:cNvSpPr>
          <p:nvPr/>
        </p:nvSpPr>
        <p:spPr bwMode="auto">
          <a:xfrm>
            <a:off x="216024" y="6496177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tudia podyplomowe- www.podyplomowe.info.pl</a:t>
            </a:r>
            <a:endParaRPr lang="pl-P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090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rostokąt 1"/>
          <p:cNvSpPr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254476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42852"/>
            <a:ext cx="500066" cy="790574"/>
          </a:xfrm>
          <a:prstGeom prst="rect">
            <a:avLst/>
          </a:prstGeom>
        </p:spPr>
      </p:pic>
      <p:sp>
        <p:nvSpPr>
          <p:cNvPr id="1027" name="Prostokąt 4"/>
          <p:cNvSpPr>
            <a:spLocks noChangeArrowheads="1"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E5231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9" name="Pole tekstowe 3"/>
          <p:cNvSpPr txBox="1">
            <a:spLocks noChangeArrowheads="1"/>
          </p:cNvSpPr>
          <p:nvPr/>
        </p:nvSpPr>
        <p:spPr bwMode="auto">
          <a:xfrm>
            <a:off x="1214414" y="214290"/>
            <a:ext cx="7643866" cy="652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spc="6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INSTYTUT STUDIÓW PODYPLOMOWYCH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spc="4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Wyższej Szkoły Komunikowania, Politologii i Stosunków Międzynarodowych</a:t>
            </a:r>
            <a:endParaRPr kumimoji="0" lang="pl-PL" b="0" i="0" u="none" strike="noStrike" cap="none" spc="4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4427984" y="1196752"/>
            <a:ext cx="4536504" cy="512757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</a:rPr>
              <a:t>E-KURSY </a:t>
            </a:r>
            <a:endParaRPr lang="pl-P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16" y="1154636"/>
            <a:ext cx="3744331" cy="52987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196752"/>
            <a:ext cx="3695218" cy="5229200"/>
          </a:xfrm>
          <a:prstGeom prst="rect">
            <a:avLst/>
          </a:prstGeom>
        </p:spPr>
      </p:pic>
      <p:sp>
        <p:nvSpPr>
          <p:cNvPr id="14" name="Pole tekstowe 2"/>
          <p:cNvSpPr txBox="1">
            <a:spLocks noChangeArrowheads="1"/>
          </p:cNvSpPr>
          <p:nvPr/>
        </p:nvSpPr>
        <p:spPr bwMode="auto">
          <a:xfrm>
            <a:off x="0" y="6543675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200">
              <a:spcAft>
                <a:spcPts val="1000"/>
              </a:spcAft>
            </a:pPr>
            <a:endParaRPr lang="pl-PL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ole tekstowe 2"/>
          <p:cNvSpPr txBox="1">
            <a:spLocks noChangeArrowheads="1"/>
          </p:cNvSpPr>
          <p:nvPr/>
        </p:nvSpPr>
        <p:spPr bwMode="auto">
          <a:xfrm>
            <a:off x="216024" y="6496177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tudia podyplomowe- www.podyplomowe.info.pl</a:t>
            </a:r>
            <a:endParaRPr lang="pl-P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4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rostokąt 1"/>
          <p:cNvSpPr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254476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42852"/>
            <a:ext cx="500066" cy="790574"/>
          </a:xfrm>
          <a:prstGeom prst="rect">
            <a:avLst/>
          </a:prstGeom>
        </p:spPr>
      </p:pic>
      <p:sp>
        <p:nvSpPr>
          <p:cNvPr id="1027" name="Prostokąt 4"/>
          <p:cNvSpPr>
            <a:spLocks noChangeArrowheads="1"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E5231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9" name="Pole tekstowe 3"/>
          <p:cNvSpPr txBox="1">
            <a:spLocks noChangeArrowheads="1"/>
          </p:cNvSpPr>
          <p:nvPr/>
        </p:nvSpPr>
        <p:spPr bwMode="auto">
          <a:xfrm>
            <a:off x="1214414" y="214290"/>
            <a:ext cx="7643866" cy="652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2000" b="1" spc="6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INSTYTUT STUDIÓW PODYPLOMOWYCH</a:t>
            </a:r>
          </a:p>
          <a:p>
            <a:r>
              <a:rPr lang="pl-PL" spc="4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Wyższej Szkoły Komunikowania, Politologii i Stosunków Międzynarodowych</a:t>
            </a:r>
            <a:endParaRPr lang="pl-PL" spc="4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179512" y="1412776"/>
            <a:ext cx="8784976" cy="504056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pl-PL" sz="3300" b="1" dirty="0" smtClean="0">
                <a:solidFill>
                  <a:srgbClr val="002060"/>
                </a:solidFill>
              </a:rPr>
              <a:t>PEDAGOGIKA SPECJALNA</a:t>
            </a:r>
            <a:endParaRPr lang="pl-PL" sz="3300" b="1" dirty="0">
              <a:solidFill>
                <a:srgbClr val="00206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03837" y="2060848"/>
            <a:ext cx="868864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Na </a:t>
            </a:r>
            <a:r>
              <a:rPr lang="en-US" dirty="0" err="1" smtClean="0"/>
              <a:t>podstawie</a:t>
            </a:r>
            <a:r>
              <a:rPr lang="en-US" dirty="0" smtClean="0"/>
              <a:t> </a:t>
            </a:r>
            <a:r>
              <a:rPr lang="en-US" dirty="0" err="1"/>
              <a:t>r</a:t>
            </a:r>
            <a:r>
              <a:rPr lang="en-US" dirty="0" err="1" smtClean="0"/>
              <a:t>ozporządzenia</a:t>
            </a:r>
            <a:r>
              <a:rPr lang="en-US" dirty="0" smtClean="0"/>
              <a:t> MEN </a:t>
            </a:r>
            <a:r>
              <a:rPr lang="pl-PL" dirty="0" smtClean="0"/>
              <a:t>w </a:t>
            </a:r>
            <a:r>
              <a:rPr lang="pl-PL" dirty="0"/>
              <a:t>sprawie warunków organizowania kształcenia, wychowania i opieki dla dzieci i młodzieży niepełnosprawnych, niedostosowanych społecznie i zagrożonych niedostosowaniem społecznym </a:t>
            </a:r>
            <a:r>
              <a:rPr lang="en-US" dirty="0" smtClean="0"/>
              <a:t>o</a:t>
            </a:r>
            <a:r>
              <a:rPr lang="pl-PL" dirty="0" smtClean="0"/>
              <a:t>d</a:t>
            </a:r>
            <a:r>
              <a:rPr lang="en-US" dirty="0" smtClean="0"/>
              <a:t> 1 </a:t>
            </a:r>
            <a:r>
              <a:rPr lang="en-US" dirty="0" err="1"/>
              <a:t>stycznia</a:t>
            </a:r>
            <a:r>
              <a:rPr lang="en-US" dirty="0"/>
              <a:t> </a:t>
            </a:r>
            <a:r>
              <a:rPr lang="en-US" dirty="0" smtClean="0"/>
              <a:t>2016r</a:t>
            </a:r>
            <a:r>
              <a:rPr lang="en-US" dirty="0"/>
              <a:t>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w </a:t>
            </a:r>
            <a:r>
              <a:rPr lang="en-US" dirty="0" err="1"/>
              <a:t>placówkach</a:t>
            </a:r>
            <a:r>
              <a:rPr lang="en-US" dirty="0"/>
              <a:t> </a:t>
            </a:r>
            <a:r>
              <a:rPr lang="en-US" dirty="0" err="1"/>
              <a:t>ogólnodostępnych</a:t>
            </a:r>
            <a:r>
              <a:rPr lang="en-US" dirty="0"/>
              <a:t>, w </a:t>
            </a:r>
            <a:r>
              <a:rPr lang="en-US" dirty="0" err="1"/>
              <a:t>których</a:t>
            </a:r>
            <a:r>
              <a:rPr lang="en-US" dirty="0"/>
              <a:t> </a:t>
            </a:r>
            <a:r>
              <a:rPr lang="en-US" dirty="0" err="1"/>
              <a:t>uczą</a:t>
            </a:r>
            <a:r>
              <a:rPr lang="en-US" dirty="0"/>
              <a:t> </a:t>
            </a:r>
            <a:r>
              <a:rPr lang="en-US" dirty="0" err="1" smtClean="0"/>
              <a:t>się</a:t>
            </a:r>
            <a:r>
              <a:rPr lang="pl-PL" dirty="0"/>
              <a:t> </a:t>
            </a:r>
            <a:r>
              <a:rPr lang="en-US" dirty="0" err="1" smtClean="0"/>
              <a:t>dzieci</a:t>
            </a:r>
            <a:r>
              <a:rPr lang="en-US" dirty="0" smtClean="0"/>
              <a:t> </a:t>
            </a:r>
            <a:r>
              <a:rPr lang="en-US" dirty="0"/>
              <a:t>z </a:t>
            </a:r>
            <a:r>
              <a:rPr lang="en-US" dirty="0" err="1"/>
              <a:t>autyzmem</a:t>
            </a:r>
            <a:r>
              <a:rPr lang="en-US" dirty="0"/>
              <a:t>, </a:t>
            </a:r>
            <a:r>
              <a:rPr lang="en-US" dirty="0" err="1"/>
              <a:t>zespołem</a:t>
            </a:r>
            <a:r>
              <a:rPr lang="en-US" dirty="0"/>
              <a:t> </a:t>
            </a:r>
            <a:r>
              <a:rPr lang="en-US" dirty="0" err="1"/>
              <a:t>Aspergera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niepełnosprawnością</a:t>
            </a:r>
            <a:r>
              <a:rPr lang="en-US" dirty="0"/>
              <a:t> </a:t>
            </a:r>
            <a:r>
              <a:rPr lang="en-US" dirty="0" err="1" smtClean="0"/>
              <a:t>sprzężoną</a:t>
            </a:r>
            <a:r>
              <a:rPr lang="en-US" dirty="0" smtClean="0"/>
              <a:t>,</a:t>
            </a:r>
            <a:r>
              <a:rPr lang="pl-PL" dirty="0" smtClean="0"/>
              <a:t> </a:t>
            </a:r>
            <a:r>
              <a:rPr lang="en-US" dirty="0" err="1" smtClean="0"/>
              <a:t>obowiązkowo</a:t>
            </a:r>
            <a:r>
              <a:rPr lang="en-US" dirty="0" smtClean="0"/>
              <a:t> </a:t>
            </a:r>
            <a:r>
              <a:rPr lang="en-US" dirty="0" err="1"/>
              <a:t>zatrudniani</a:t>
            </a:r>
            <a:r>
              <a:rPr lang="en-US" dirty="0"/>
              <a:t> </a:t>
            </a:r>
            <a:r>
              <a:rPr lang="pl-PL" dirty="0" smtClean="0"/>
              <a:t>powinni być </a:t>
            </a:r>
            <a:r>
              <a:rPr lang="en-US" dirty="0" err="1" smtClean="0"/>
              <a:t>asystenci</a:t>
            </a:r>
            <a:r>
              <a:rPr lang="en-US" dirty="0" smtClean="0"/>
              <a:t> </a:t>
            </a:r>
            <a:r>
              <a:rPr lang="en-US" dirty="0" err="1"/>
              <a:t>nauczyciela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 smtClean="0"/>
              <a:t>nauczyciele</a:t>
            </a:r>
            <a:r>
              <a:rPr lang="pl-PL" dirty="0"/>
              <a:t> </a:t>
            </a:r>
            <a:r>
              <a:rPr lang="en-US" dirty="0" err="1" smtClean="0"/>
              <a:t>wspomagający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Teraz</a:t>
            </a:r>
            <a:r>
              <a:rPr lang="en-US" dirty="0"/>
              <a:t>, </a:t>
            </a:r>
            <a:r>
              <a:rPr lang="en-US" dirty="0" err="1"/>
              <a:t>jeżeli</a:t>
            </a:r>
            <a:r>
              <a:rPr lang="en-US" dirty="0"/>
              <a:t> </a:t>
            </a:r>
            <a:r>
              <a:rPr lang="en-US" dirty="0" err="1"/>
              <a:t>dziecko</a:t>
            </a:r>
            <a:r>
              <a:rPr lang="en-US" dirty="0"/>
              <a:t> </a:t>
            </a:r>
            <a:r>
              <a:rPr lang="en-US" dirty="0" err="1"/>
              <a:t>będzie</a:t>
            </a:r>
            <a:r>
              <a:rPr lang="en-US" dirty="0"/>
              <a:t> </a:t>
            </a:r>
            <a:r>
              <a:rPr lang="en-US" dirty="0" err="1"/>
              <a:t>mieć</a:t>
            </a:r>
            <a:r>
              <a:rPr lang="en-US" dirty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w</a:t>
            </a:r>
            <a:r>
              <a:rPr lang="pl-PL" dirty="0" smtClean="0"/>
              <a:t> </a:t>
            </a:r>
            <a:r>
              <a:rPr lang="en-US" dirty="0" err="1" smtClean="0"/>
              <a:t>orzeczeniu</a:t>
            </a:r>
            <a:r>
              <a:rPr lang="en-US" dirty="0" smtClean="0"/>
              <a:t> o </a:t>
            </a:r>
            <a:r>
              <a:rPr lang="en-US" dirty="0" err="1"/>
              <a:t>potrzebie</a:t>
            </a:r>
            <a:r>
              <a:rPr lang="en-US" dirty="0"/>
              <a:t> </a:t>
            </a:r>
            <a:r>
              <a:rPr lang="en-US" dirty="0" err="1"/>
              <a:t>kształcenia</a:t>
            </a:r>
            <a:r>
              <a:rPr lang="en-US" dirty="0"/>
              <a:t> </a:t>
            </a:r>
            <a:r>
              <a:rPr lang="en-US" dirty="0" err="1"/>
              <a:t>specjalnego</a:t>
            </a:r>
            <a:r>
              <a:rPr lang="en-US" dirty="0"/>
              <a:t> </a:t>
            </a:r>
            <a:r>
              <a:rPr lang="en-US" dirty="0" err="1"/>
              <a:t>zalecenie</a:t>
            </a:r>
            <a:r>
              <a:rPr lang="en-US" dirty="0"/>
              <a:t>, </a:t>
            </a:r>
            <a:r>
              <a:rPr lang="en-US" dirty="0" err="1"/>
              <a:t>że</a:t>
            </a:r>
            <a:r>
              <a:rPr lang="en-US" dirty="0"/>
              <a:t> </a:t>
            </a:r>
            <a:r>
              <a:rPr lang="en-US" dirty="0" err="1" smtClean="0"/>
              <a:t>może</a:t>
            </a:r>
            <a:r>
              <a:rPr lang="pl-PL" dirty="0"/>
              <a:t> </a:t>
            </a:r>
            <a:r>
              <a:rPr lang="en-US" dirty="0" err="1" smtClean="0"/>
              <a:t>realizować</a:t>
            </a:r>
            <a:r>
              <a:rPr lang="en-US" dirty="0" smtClean="0"/>
              <a:t> </a:t>
            </a:r>
            <a:r>
              <a:rPr lang="en-US" dirty="0" err="1"/>
              <a:t>obowiązek</a:t>
            </a:r>
            <a:r>
              <a:rPr lang="en-US" dirty="0"/>
              <a:t> </a:t>
            </a:r>
            <a:r>
              <a:rPr lang="en-US" dirty="0" err="1"/>
              <a:t>szkolny</a:t>
            </a:r>
            <a:r>
              <a:rPr lang="en-US" dirty="0"/>
              <a:t> </a:t>
            </a:r>
            <a:r>
              <a:rPr lang="en-US" dirty="0" smtClean="0"/>
              <a:t>w </a:t>
            </a:r>
            <a:r>
              <a:rPr lang="en-US" dirty="0" err="1"/>
              <a:t>placówce</a:t>
            </a:r>
            <a:r>
              <a:rPr lang="en-US" dirty="0"/>
              <a:t> </a:t>
            </a:r>
            <a:r>
              <a:rPr lang="en-US" dirty="0" err="1"/>
              <a:t>ogólnodostępnej</a:t>
            </a:r>
            <a:r>
              <a:rPr lang="en-US" dirty="0"/>
              <a:t> z </a:t>
            </a:r>
            <a:r>
              <a:rPr lang="en-US" dirty="0" err="1" smtClean="0"/>
              <a:t>pomocą</a:t>
            </a:r>
            <a:r>
              <a:rPr lang="pl-PL" dirty="0"/>
              <a:t> </a:t>
            </a:r>
            <a:r>
              <a:rPr lang="en-US" dirty="0" err="1" smtClean="0"/>
              <a:t>nauczyciele</a:t>
            </a:r>
            <a:r>
              <a:rPr lang="en-US" dirty="0" smtClean="0"/>
              <a:t> </a:t>
            </a:r>
            <a:r>
              <a:rPr lang="en-US" dirty="0" err="1"/>
              <a:t>wspomagającego</a:t>
            </a:r>
            <a:r>
              <a:rPr lang="en-US" dirty="0"/>
              <a:t>, </a:t>
            </a:r>
            <a:r>
              <a:rPr lang="en-US" dirty="0" err="1"/>
              <a:t>szkoła</a:t>
            </a:r>
            <a:r>
              <a:rPr lang="en-US" dirty="0"/>
              <a:t> </a:t>
            </a:r>
            <a:r>
              <a:rPr lang="en-US" dirty="0" err="1"/>
              <a:t>obligatoryjnie</a:t>
            </a:r>
            <a:r>
              <a:rPr lang="en-US" dirty="0"/>
              <a:t> </a:t>
            </a:r>
            <a:r>
              <a:rPr lang="en-US" dirty="0" err="1"/>
              <a:t>będzie</a:t>
            </a:r>
            <a:r>
              <a:rPr lang="en-US" dirty="0"/>
              <a:t> </a:t>
            </a:r>
            <a:r>
              <a:rPr lang="en-US" dirty="0" err="1"/>
              <a:t>musiała</a:t>
            </a:r>
            <a:r>
              <a:rPr lang="en-US" dirty="0"/>
              <a:t> mu </a:t>
            </a:r>
            <a:r>
              <a:rPr lang="en-US" dirty="0" smtClean="0"/>
              <a:t>to</a:t>
            </a:r>
            <a:r>
              <a:rPr lang="pl-PL" dirty="0"/>
              <a:t> </a:t>
            </a:r>
            <a:r>
              <a:rPr lang="en-US" dirty="0" err="1" smtClean="0"/>
              <a:t>zapewnić</a:t>
            </a:r>
            <a:r>
              <a:rPr lang="en-US" dirty="0"/>
              <a:t>. </a:t>
            </a:r>
            <a:endParaRPr lang="pl-PL" dirty="0" smtClean="0"/>
          </a:p>
          <a:p>
            <a:pPr algn="just"/>
            <a:endParaRPr lang="pl-PL" dirty="0" smtClean="0"/>
          </a:p>
          <a:p>
            <a:pPr algn="ctr"/>
            <a:r>
              <a:rPr lang="en-US" b="1" dirty="0" err="1" smtClean="0"/>
              <a:t>Zgodnie</a:t>
            </a:r>
            <a:r>
              <a:rPr lang="en-US" b="1" dirty="0" smtClean="0"/>
              <a:t> </a:t>
            </a:r>
            <a:r>
              <a:rPr lang="en-US" b="1" dirty="0"/>
              <a:t>z </a:t>
            </a:r>
            <a:r>
              <a:rPr lang="en-US" b="1" dirty="0" err="1" smtClean="0"/>
              <a:t>rozporządzeniem</a:t>
            </a:r>
            <a:r>
              <a:rPr lang="en-US" b="1" dirty="0" smtClean="0"/>
              <a:t> </a:t>
            </a:r>
            <a:r>
              <a:rPr lang="en-US" b="1" dirty="0" err="1"/>
              <a:t>pomoc</a:t>
            </a:r>
            <a:r>
              <a:rPr lang="en-US" b="1" dirty="0"/>
              <a:t> </a:t>
            </a:r>
            <a:r>
              <a:rPr lang="en-US" b="1" dirty="0" err="1"/>
              <a:t>nauczyciela</a:t>
            </a:r>
            <a:r>
              <a:rPr lang="en-US" b="1" dirty="0"/>
              <a:t>, </a:t>
            </a:r>
            <a:r>
              <a:rPr lang="en-US" b="1" dirty="0" err="1"/>
              <a:t>nauczyciel</a:t>
            </a:r>
            <a:r>
              <a:rPr lang="en-US" b="1" dirty="0"/>
              <a:t> </a:t>
            </a:r>
            <a:r>
              <a:rPr lang="en-US" b="1" dirty="0" err="1"/>
              <a:t>wspomagający</a:t>
            </a:r>
            <a:r>
              <a:rPr lang="en-US" b="1" dirty="0"/>
              <a:t>,</a:t>
            </a:r>
            <a:endParaRPr lang="pl-PL" b="1" dirty="0"/>
          </a:p>
          <a:p>
            <a:pPr algn="ctr"/>
            <a:r>
              <a:rPr lang="en-US" b="1" dirty="0" err="1"/>
              <a:t>asystent</a:t>
            </a:r>
            <a:r>
              <a:rPr lang="en-US" b="1" dirty="0"/>
              <a:t> </a:t>
            </a:r>
            <a:r>
              <a:rPr lang="en-US" b="1" dirty="0" err="1"/>
              <a:t>powinien</a:t>
            </a:r>
            <a:r>
              <a:rPr lang="en-US" b="1" dirty="0"/>
              <a:t> </a:t>
            </a:r>
            <a:r>
              <a:rPr lang="en-US" b="1" dirty="0" err="1"/>
              <a:t>mieć</a:t>
            </a:r>
            <a:r>
              <a:rPr lang="en-US" b="1" dirty="0"/>
              <a:t> </a:t>
            </a:r>
            <a:r>
              <a:rPr lang="en-US" b="1" dirty="0" err="1"/>
              <a:t>kwalifikacje</a:t>
            </a:r>
            <a:r>
              <a:rPr lang="en-US" b="1" dirty="0"/>
              <a:t> w </a:t>
            </a:r>
            <a:r>
              <a:rPr lang="en-US" b="1" dirty="0" err="1"/>
              <a:t>zakresie</a:t>
            </a:r>
            <a:r>
              <a:rPr lang="en-US" b="1" dirty="0"/>
              <a:t> </a:t>
            </a:r>
            <a:r>
              <a:rPr lang="en-US" b="1" dirty="0" err="1"/>
              <a:t>pedagogiki</a:t>
            </a:r>
            <a:r>
              <a:rPr lang="en-US" b="1" dirty="0"/>
              <a:t> </a:t>
            </a:r>
            <a:r>
              <a:rPr lang="en-US" b="1" dirty="0" err="1"/>
              <a:t>specjalnej</a:t>
            </a:r>
            <a:r>
              <a:rPr lang="en-US" b="1" dirty="0" smtClean="0"/>
              <a:t>.</a:t>
            </a:r>
            <a:endParaRPr lang="pl-PL" b="1" dirty="0" smtClean="0"/>
          </a:p>
          <a:p>
            <a:pPr algn="ctr"/>
            <a:endParaRPr lang="pl-PL" b="1" dirty="0"/>
          </a:p>
          <a:p>
            <a:r>
              <a:rPr lang="en-US" dirty="0" err="1"/>
              <a:t>Obowiązek</a:t>
            </a:r>
            <a:r>
              <a:rPr lang="en-US" dirty="0"/>
              <a:t> </a:t>
            </a:r>
            <a:r>
              <a:rPr lang="en-US" dirty="0" err="1"/>
              <a:t>jego</a:t>
            </a:r>
            <a:r>
              <a:rPr lang="en-US" dirty="0"/>
              <a:t> </a:t>
            </a:r>
            <a:r>
              <a:rPr lang="en-US" dirty="0" err="1"/>
              <a:t>zatrudnienia</a:t>
            </a:r>
            <a:r>
              <a:rPr lang="en-US" dirty="0"/>
              <a:t> </a:t>
            </a:r>
            <a:r>
              <a:rPr lang="en-US" dirty="0" err="1"/>
              <a:t>dotyczy</a:t>
            </a:r>
            <a:r>
              <a:rPr lang="en-US" dirty="0"/>
              <a:t> </a:t>
            </a:r>
            <a:r>
              <a:rPr lang="en-US" dirty="0" err="1"/>
              <a:t>szkół</a:t>
            </a:r>
            <a:r>
              <a:rPr lang="en-US" dirty="0"/>
              <a:t>, </a:t>
            </a:r>
            <a:r>
              <a:rPr lang="en-US" dirty="0" err="1"/>
              <a:t>przedszkoli</a:t>
            </a:r>
            <a:r>
              <a:rPr lang="en-US" dirty="0"/>
              <a:t>, a </a:t>
            </a:r>
            <a:r>
              <a:rPr lang="en-US" dirty="0" err="1"/>
              <a:t>także</a:t>
            </a:r>
            <a:r>
              <a:rPr lang="en-US" dirty="0"/>
              <a:t> </a:t>
            </a:r>
            <a:r>
              <a:rPr lang="en-US" dirty="0" err="1" smtClean="0"/>
              <a:t>innych</a:t>
            </a:r>
            <a:r>
              <a:rPr lang="pl-PL" dirty="0"/>
              <a:t> </a:t>
            </a:r>
            <a:r>
              <a:rPr lang="en-US" dirty="0" smtClean="0"/>
              <a:t>form </a:t>
            </a:r>
            <a:r>
              <a:rPr lang="en-US" dirty="0" err="1"/>
              <a:t>wychowania</a:t>
            </a:r>
            <a:r>
              <a:rPr lang="en-US" dirty="0"/>
              <a:t> </a:t>
            </a:r>
            <a:r>
              <a:rPr lang="en-US" dirty="0" err="1"/>
              <a:t>przedszkolnego</a:t>
            </a:r>
            <a:r>
              <a:rPr lang="en-US" dirty="0"/>
              <a:t>.</a:t>
            </a:r>
            <a:endParaRPr lang="pl-PL" dirty="0"/>
          </a:p>
          <a:p>
            <a:pPr algn="just"/>
            <a:endParaRPr lang="pl-PL" dirty="0"/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endParaRPr lang="pl-P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Pole tekstowe 2"/>
          <p:cNvSpPr txBox="1">
            <a:spLocks noChangeArrowheads="1"/>
          </p:cNvSpPr>
          <p:nvPr/>
        </p:nvSpPr>
        <p:spPr bwMode="auto">
          <a:xfrm>
            <a:off x="0" y="6543675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pl-P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ole tekstowe 2"/>
          <p:cNvSpPr txBox="1">
            <a:spLocks noChangeArrowheads="1"/>
          </p:cNvSpPr>
          <p:nvPr/>
        </p:nvSpPr>
        <p:spPr bwMode="auto">
          <a:xfrm>
            <a:off x="77118" y="6543675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tudia podyplomowe- www.podyplomowe.info.pl</a:t>
            </a:r>
            <a:endParaRPr lang="pl-P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2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rostokąt 1"/>
          <p:cNvSpPr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254476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42852"/>
            <a:ext cx="500066" cy="790574"/>
          </a:xfrm>
          <a:prstGeom prst="rect">
            <a:avLst/>
          </a:prstGeom>
        </p:spPr>
      </p:pic>
      <p:sp>
        <p:nvSpPr>
          <p:cNvPr id="1027" name="Prostokąt 4"/>
          <p:cNvSpPr>
            <a:spLocks noChangeArrowheads="1"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E5231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9" name="Pole tekstowe 3"/>
          <p:cNvSpPr txBox="1">
            <a:spLocks noChangeArrowheads="1"/>
          </p:cNvSpPr>
          <p:nvPr/>
        </p:nvSpPr>
        <p:spPr bwMode="auto">
          <a:xfrm>
            <a:off x="1214414" y="214290"/>
            <a:ext cx="7643866" cy="652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2000" b="1" spc="6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INSTYTUT STUDIÓW PODYPLOMOWYCH</a:t>
            </a:r>
          </a:p>
          <a:p>
            <a:r>
              <a:rPr lang="pl-PL" spc="4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Wyższej Szkoły Komunikowania, Politologii i Stosunków Międzynarodowych</a:t>
            </a:r>
            <a:endParaRPr lang="pl-PL" spc="4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8784976" cy="504056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pl-PL" sz="3300" b="1" dirty="0" smtClean="0">
                <a:solidFill>
                  <a:srgbClr val="002060"/>
                </a:solidFill>
              </a:rPr>
              <a:t>WCZESNE NAUCZANIE JĘZYKA OBCEGO</a:t>
            </a:r>
            <a:endParaRPr lang="pl-PL" sz="3300" b="1" dirty="0">
              <a:solidFill>
                <a:srgbClr val="00206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03837" y="2366877"/>
            <a:ext cx="86886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Stosownie do par. 11, punkt 4 </a:t>
            </a:r>
            <a:r>
              <a:rPr lang="pl-PL" dirty="0" smtClean="0"/>
              <a:t>rozporządzenia MEN </a:t>
            </a:r>
            <a:r>
              <a:rPr lang="pl-PL" dirty="0"/>
              <a:t>w sprawie szczegółowych kwalifikacji </a:t>
            </a:r>
            <a:r>
              <a:rPr lang="pl-PL" dirty="0" smtClean="0"/>
              <a:t>wymaganych </a:t>
            </a:r>
            <a:r>
              <a:rPr lang="pl-PL" dirty="0"/>
              <a:t>od </a:t>
            </a:r>
            <a:r>
              <a:rPr lang="pl-PL" dirty="0" smtClean="0"/>
              <a:t>nauczycieli </a:t>
            </a:r>
            <a:r>
              <a:rPr lang="pl-PL" dirty="0"/>
              <a:t>oraz określenia szkół i wypadków, w których można zatrudnić nauczycieli nie mających wyższego wykształcenia lub ukończonego zakładu kształcenia nauczycieli (tekst jednolity.: Dz. U. z 2013 r. poz. 1207 ze zm.</a:t>
            </a:r>
            <a:r>
              <a:rPr lang="pl-PL" dirty="0" smtClean="0"/>
              <a:t>), języków </a:t>
            </a:r>
            <a:r>
              <a:rPr lang="pl-PL" dirty="0"/>
              <a:t>obcych nowożytnych </a:t>
            </a:r>
            <a:r>
              <a:rPr lang="pl-PL" dirty="0" smtClean="0"/>
              <a:t>w przedszkolach i klasach I - III </a:t>
            </a:r>
            <a:r>
              <a:rPr lang="pl-PL" dirty="0"/>
              <a:t>mogą nauczać osoby, które maja kwalifikacje do pracy w </a:t>
            </a:r>
            <a:r>
              <a:rPr lang="pl-PL" dirty="0" smtClean="0"/>
              <a:t>przedszkolach i szkołach, </a:t>
            </a:r>
            <a:r>
              <a:rPr lang="pl-PL" dirty="0"/>
              <a:t>pod warunkiem, że legitymują się </a:t>
            </a:r>
            <a:r>
              <a:rPr lang="pl-PL" b="1" dirty="0"/>
              <a:t>świadectwem znajomości danego języka obcego </a:t>
            </a:r>
            <a:r>
              <a:rPr lang="pl-PL" b="1" dirty="0" smtClean="0"/>
              <a:t>w </a:t>
            </a:r>
            <a:r>
              <a:rPr lang="pl-PL" b="1" dirty="0"/>
              <a:t>stopniu co najmniej </a:t>
            </a:r>
            <a:r>
              <a:rPr lang="pl-PL" b="1" dirty="0" smtClean="0"/>
              <a:t>podstawowym </a:t>
            </a:r>
            <a:r>
              <a:rPr lang="pl-PL" b="1" dirty="0"/>
              <a:t>(poziom B2 np. First </a:t>
            </a:r>
            <a:r>
              <a:rPr lang="pl-PL" b="1" dirty="0" err="1"/>
              <a:t>Certificate</a:t>
            </a:r>
            <a:r>
              <a:rPr lang="pl-PL" b="1" dirty="0"/>
              <a:t> in English z oceną A lub B) </a:t>
            </a:r>
            <a:r>
              <a:rPr lang="pl-PL" b="1" dirty="0" smtClean="0"/>
              <a:t>oraz </a:t>
            </a:r>
            <a:r>
              <a:rPr lang="pl-PL" b="1" dirty="0"/>
              <a:t>ukończyły studia podyplomowe lub kurs kwalifikacyjny w zakresie wczesnego nauczania danego języka obcego. </a:t>
            </a:r>
          </a:p>
          <a:p>
            <a:pPr algn="just"/>
            <a:endParaRPr lang="pl-PL" dirty="0"/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endParaRPr lang="pl-P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Pole tekstowe 2"/>
          <p:cNvSpPr txBox="1">
            <a:spLocks noChangeArrowheads="1"/>
          </p:cNvSpPr>
          <p:nvPr/>
        </p:nvSpPr>
        <p:spPr bwMode="auto">
          <a:xfrm>
            <a:off x="-23842" y="6543675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pl-P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ole tekstowe 2"/>
          <p:cNvSpPr txBox="1">
            <a:spLocks noChangeArrowheads="1"/>
          </p:cNvSpPr>
          <p:nvPr/>
        </p:nvSpPr>
        <p:spPr bwMode="auto">
          <a:xfrm>
            <a:off x="77118" y="6543675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tudia podyplomowe- www.podyplomowe.info.pl</a:t>
            </a:r>
            <a:endParaRPr lang="pl-P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3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rostokąt 1"/>
          <p:cNvSpPr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254476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42852"/>
            <a:ext cx="500066" cy="790574"/>
          </a:xfrm>
          <a:prstGeom prst="rect">
            <a:avLst/>
          </a:prstGeom>
        </p:spPr>
      </p:pic>
      <p:sp>
        <p:nvSpPr>
          <p:cNvPr id="1027" name="Prostokąt 4"/>
          <p:cNvSpPr>
            <a:spLocks noChangeArrowheads="1"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E5231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9" name="Pole tekstowe 3"/>
          <p:cNvSpPr txBox="1">
            <a:spLocks noChangeArrowheads="1"/>
          </p:cNvSpPr>
          <p:nvPr/>
        </p:nvSpPr>
        <p:spPr bwMode="auto">
          <a:xfrm>
            <a:off x="1214414" y="214290"/>
            <a:ext cx="7643866" cy="652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spc="6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INSTYTUT STUDIÓW PODYPLOMOWYCH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spc="4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Wyższej Szkoły Komunikowania, Politologii i Stosunków Międzynarodowych</a:t>
            </a:r>
            <a:endParaRPr kumimoji="0" lang="pl-PL" b="0" i="0" u="none" strike="noStrike" cap="none" spc="4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zaokrąglony 21"/>
          <p:cNvSpPr/>
          <p:nvPr/>
        </p:nvSpPr>
        <p:spPr>
          <a:xfrm>
            <a:off x="3522102" y="1196752"/>
            <a:ext cx="5643602" cy="35719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PoleTekstowe 6"/>
          <p:cNvSpPr txBox="1"/>
          <p:nvPr/>
        </p:nvSpPr>
        <p:spPr>
          <a:xfrm>
            <a:off x="4458206" y="1196752"/>
            <a:ext cx="15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http://</a:t>
            </a:r>
            <a:r>
              <a:rPr lang="pl-PL" dirty="0" err="1" smtClean="0"/>
              <a:t>lerni.us</a:t>
            </a:r>
            <a:endParaRPr lang="pl-PL" dirty="0"/>
          </a:p>
        </p:txBody>
      </p: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-324544" y="1052736"/>
            <a:ext cx="4536504" cy="512757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</a:rPr>
              <a:t>E-KURSY </a:t>
            </a:r>
            <a:endParaRPr lang="pl-P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3620"/>
            <a:ext cx="9144000" cy="4793414"/>
          </a:xfrm>
          <a:prstGeom prst="rect">
            <a:avLst/>
          </a:prstGeom>
        </p:spPr>
      </p:pic>
      <p:sp>
        <p:nvSpPr>
          <p:cNvPr id="17" name="Pole tekstowe 2"/>
          <p:cNvSpPr txBox="1">
            <a:spLocks noChangeArrowheads="1"/>
          </p:cNvSpPr>
          <p:nvPr/>
        </p:nvSpPr>
        <p:spPr bwMode="auto">
          <a:xfrm>
            <a:off x="0" y="6543675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pl-P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ole tekstowe 2"/>
          <p:cNvSpPr txBox="1">
            <a:spLocks noChangeArrowheads="1"/>
          </p:cNvSpPr>
          <p:nvPr/>
        </p:nvSpPr>
        <p:spPr bwMode="auto">
          <a:xfrm>
            <a:off x="77118" y="6543675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tudia podyplomowe- www.podyplomowe.info.pl</a:t>
            </a:r>
            <a:endParaRPr lang="pl-P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rostokąt 1"/>
          <p:cNvSpPr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254476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42852"/>
            <a:ext cx="500066" cy="790574"/>
          </a:xfrm>
          <a:prstGeom prst="rect">
            <a:avLst/>
          </a:prstGeom>
        </p:spPr>
      </p:pic>
      <p:sp>
        <p:nvSpPr>
          <p:cNvPr id="1027" name="Prostokąt 4"/>
          <p:cNvSpPr>
            <a:spLocks noChangeArrowheads="1"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E5231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9" name="Pole tekstowe 3"/>
          <p:cNvSpPr txBox="1">
            <a:spLocks noChangeArrowheads="1"/>
          </p:cNvSpPr>
          <p:nvPr/>
        </p:nvSpPr>
        <p:spPr bwMode="auto">
          <a:xfrm>
            <a:off x="1214414" y="214290"/>
            <a:ext cx="7643866" cy="652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spc="6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INSTYTUT STUDIÓW PODYPLOMOWYCH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spc="4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Wyższej Szkoły Komunikowania, Politologii i Stosunków Międzynarodowych</a:t>
            </a:r>
            <a:endParaRPr kumimoji="0" lang="pl-PL" b="0" i="0" u="none" strike="noStrike" cap="none" spc="4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214282" y="1284296"/>
            <a:ext cx="8643998" cy="764806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solidFill>
                  <a:srgbClr val="002060"/>
                </a:solidFill>
              </a:rPr>
              <a:t>E – KURSY </a:t>
            </a:r>
            <a:br>
              <a:rPr lang="pl-PL" sz="4000" b="1" dirty="0" smtClean="0">
                <a:solidFill>
                  <a:srgbClr val="002060"/>
                </a:solidFill>
              </a:rPr>
            </a:b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(dodatkowa oferta dla nauczycieli)</a:t>
            </a:r>
            <a:endParaRPr lang="pl-PL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1571604" y="2335690"/>
            <a:ext cx="5643602" cy="35719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Angielski – poziomy A1 - B2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1571604" y="2835756"/>
            <a:ext cx="5643602" cy="35719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Niemiecki – poziomy A1 – B2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1571604" y="3335822"/>
            <a:ext cx="5643602" cy="35719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Hiszpański – poziomy A1 – B2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1571604" y="3835888"/>
            <a:ext cx="5643602" cy="35719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Francuski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- poziomy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A1 –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B2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1571604" y="4999023"/>
            <a:ext cx="5643602" cy="113160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KURSY BEZPŁATNE DLA 1000 OSÓB – studenci wybranych studiów podyplomowych (np. Wczesne nauczanie języka obcego)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1592694" y="4337664"/>
            <a:ext cx="5643602" cy="35719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Business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English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– język angielski dla biznesu</a:t>
            </a:r>
          </a:p>
        </p:txBody>
      </p:sp>
      <p:sp>
        <p:nvSpPr>
          <p:cNvPr id="20" name="Pole tekstowe 2"/>
          <p:cNvSpPr txBox="1">
            <a:spLocks noChangeArrowheads="1"/>
          </p:cNvSpPr>
          <p:nvPr/>
        </p:nvSpPr>
        <p:spPr bwMode="auto">
          <a:xfrm>
            <a:off x="77118" y="6543675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tudia podyplomowe- www.podyplomowe.info.pl</a:t>
            </a:r>
            <a:endParaRPr lang="pl-P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51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rostokąt 1"/>
          <p:cNvSpPr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254476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42852"/>
            <a:ext cx="500066" cy="790574"/>
          </a:xfrm>
          <a:prstGeom prst="rect">
            <a:avLst/>
          </a:prstGeom>
        </p:spPr>
      </p:pic>
      <p:sp>
        <p:nvSpPr>
          <p:cNvPr id="1027" name="Prostokąt 4"/>
          <p:cNvSpPr>
            <a:spLocks noChangeArrowheads="1"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E5231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9" name="Pole tekstowe 3"/>
          <p:cNvSpPr txBox="1">
            <a:spLocks noChangeArrowheads="1"/>
          </p:cNvSpPr>
          <p:nvPr/>
        </p:nvSpPr>
        <p:spPr bwMode="auto">
          <a:xfrm>
            <a:off x="1214414" y="214290"/>
            <a:ext cx="7643866" cy="652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spc="6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INSTYTUT STUDIÓW PODYPLOMOWYCH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spc="4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Wyższej Szkoły Komunikowania, Politologii i Stosunków Międzynarodowych</a:t>
            </a:r>
            <a:endParaRPr kumimoji="0" lang="pl-PL" b="0" i="0" u="none" strike="noStrike" cap="none" spc="4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2"/>
          <p:cNvSpPr txBox="1">
            <a:spLocks noChangeArrowheads="1"/>
          </p:cNvSpPr>
          <p:nvPr/>
        </p:nvSpPr>
        <p:spPr bwMode="auto">
          <a:xfrm>
            <a:off x="0" y="6494821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200">
              <a:spcAft>
                <a:spcPts val="1000"/>
              </a:spcAft>
            </a:pPr>
            <a:r>
              <a:rPr lang="pl-PL" sz="1400" b="1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Facebook.com</a:t>
            </a:r>
            <a:r>
              <a:rPr lang="pl-PL" sz="14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/</a:t>
            </a:r>
            <a:r>
              <a:rPr lang="pl-PL" sz="1400" b="1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podyplomowe.info</a:t>
            </a:r>
            <a:endParaRPr lang="pl-PL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3733"/>
            <a:ext cx="9144000" cy="53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8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034" y="1286386"/>
            <a:ext cx="8943764" cy="512757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pl-PL" sz="3300" b="1" dirty="0" smtClean="0">
                <a:solidFill>
                  <a:srgbClr val="002060"/>
                </a:solidFill>
              </a:rPr>
              <a:t>DANE INSTYTUTU STUDIÓW PODYPLOMOWYCH</a:t>
            </a:r>
            <a:endParaRPr lang="pl-PL" sz="3300" b="1" dirty="0">
              <a:solidFill>
                <a:srgbClr val="002060"/>
              </a:solidFill>
            </a:endParaRPr>
          </a:p>
        </p:txBody>
      </p:sp>
      <p:sp>
        <p:nvSpPr>
          <p:cNvPr id="1026" name="Prostokąt 1"/>
          <p:cNvSpPr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254476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42852"/>
            <a:ext cx="500066" cy="790574"/>
          </a:xfrm>
          <a:prstGeom prst="rect">
            <a:avLst/>
          </a:prstGeom>
        </p:spPr>
      </p:pic>
      <p:sp>
        <p:nvSpPr>
          <p:cNvPr id="1027" name="Prostokąt 4"/>
          <p:cNvSpPr>
            <a:spLocks noChangeArrowheads="1"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E5231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9" name="Pole tekstowe 3"/>
          <p:cNvSpPr txBox="1">
            <a:spLocks noChangeArrowheads="1"/>
          </p:cNvSpPr>
          <p:nvPr/>
        </p:nvSpPr>
        <p:spPr bwMode="auto">
          <a:xfrm>
            <a:off x="1214414" y="214290"/>
            <a:ext cx="7643866" cy="652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spc="6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INSTYTUT STUDIÓW PODYPLOMOWYCH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spc="4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Wyższej Szkoły Komunikowania, Politologii i Stosunków Międzynarodowych</a:t>
            </a:r>
            <a:endParaRPr kumimoji="0" lang="pl-PL" b="0" i="0" u="none" strike="noStrike" cap="none" spc="4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395536" y="1881786"/>
            <a:ext cx="82089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ole tekstowe 3"/>
          <p:cNvSpPr txBox="1">
            <a:spLocks noChangeArrowheads="1"/>
          </p:cNvSpPr>
          <p:nvPr/>
        </p:nvSpPr>
        <p:spPr bwMode="auto">
          <a:xfrm>
            <a:off x="380971" y="1986102"/>
            <a:ext cx="8162452" cy="47711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spc="60" normalizeH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INSTYTUT STUDIÓW PODYPLOMOWYCH</a:t>
            </a:r>
          </a:p>
        </p:txBody>
      </p:sp>
      <p:sp>
        <p:nvSpPr>
          <p:cNvPr id="16" name="Pole tekstowe 3"/>
          <p:cNvSpPr txBox="1">
            <a:spLocks noChangeArrowheads="1"/>
          </p:cNvSpPr>
          <p:nvPr/>
        </p:nvSpPr>
        <p:spPr bwMode="auto">
          <a:xfrm>
            <a:off x="107275" y="2503632"/>
            <a:ext cx="4262025" cy="652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spc="60" dirty="0" smtClean="0">
                <a:latin typeface="Calibri" pitchFamily="34" charset="0"/>
                <a:cs typeface="Arial" pitchFamily="34" charset="0"/>
              </a:rPr>
              <a:t>02-001 Warszawa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spc="60" dirty="0" smtClean="0">
                <a:latin typeface="Calibri" pitchFamily="34" charset="0"/>
                <a:cs typeface="Arial" pitchFamily="34" charset="0"/>
              </a:rPr>
              <a:t>Aleje Jerozolimskie 81, piętro XIII</a:t>
            </a:r>
            <a:endParaRPr kumimoji="0" lang="pl-PL" i="0" u="none" strike="noStrike" cap="none" spc="40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ole tekstowe 3"/>
          <p:cNvSpPr txBox="1">
            <a:spLocks noChangeArrowheads="1"/>
          </p:cNvSpPr>
          <p:nvPr/>
        </p:nvSpPr>
        <p:spPr bwMode="auto">
          <a:xfrm>
            <a:off x="4270753" y="2503632"/>
            <a:ext cx="4866585" cy="106824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spc="60" dirty="0" smtClean="0">
                <a:latin typeface="Calibri" pitchFamily="34" charset="0"/>
                <a:cs typeface="Arial" pitchFamily="34" charset="0"/>
              </a:rPr>
              <a:t>Dziekanat: Dariusz Śmieszek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spc="60" dirty="0">
                <a:latin typeface="Calibri" pitchFamily="34" charset="0"/>
                <a:cs typeface="Arial" pitchFamily="34" charset="0"/>
              </a:rPr>
              <a:t> </a:t>
            </a:r>
            <a:r>
              <a:rPr lang="pl-PL" sz="2000" spc="60" dirty="0" smtClean="0">
                <a:latin typeface="Calibri" pitchFamily="34" charset="0"/>
                <a:cs typeface="Arial" pitchFamily="34" charset="0"/>
              </a:rPr>
              <a:t>                  tel. 22/100 90 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spc="60" dirty="0">
                <a:latin typeface="Calibri" pitchFamily="34" charset="0"/>
                <a:cs typeface="Arial" pitchFamily="34" charset="0"/>
              </a:rPr>
              <a:t>e</a:t>
            </a:r>
            <a:r>
              <a:rPr lang="pl-PL" sz="2000" spc="60" dirty="0" smtClean="0">
                <a:latin typeface="Calibri" pitchFamily="34" charset="0"/>
                <a:cs typeface="Arial" pitchFamily="34" charset="0"/>
              </a:rPr>
              <a:t>-mail: </a:t>
            </a:r>
            <a:r>
              <a:rPr lang="pl-PL" sz="2000" spc="6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hlinkClick r:id="rId3"/>
              </a:rPr>
              <a:t>dziekanat@wskpism.edu.pl</a:t>
            </a:r>
            <a:endParaRPr lang="pl-PL" sz="2000" spc="60" dirty="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Pole tekstowe 3"/>
          <p:cNvSpPr txBox="1">
            <a:spLocks noChangeArrowheads="1"/>
          </p:cNvSpPr>
          <p:nvPr/>
        </p:nvSpPr>
        <p:spPr bwMode="auto">
          <a:xfrm>
            <a:off x="396092" y="5810249"/>
            <a:ext cx="8335157" cy="53975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3200" b="1" spc="60" dirty="0" err="1" smtClean="0">
                <a:latin typeface="Calibri" pitchFamily="34" charset="0"/>
                <a:cs typeface="Arial" pitchFamily="34" charset="0"/>
              </a:rPr>
              <a:t>www.podyplomowe.info</a:t>
            </a:r>
            <a:endParaRPr lang="pl-PL" sz="3200" b="1" spc="6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1" i="0" u="none" strike="noStrike" cap="none" spc="40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Pole tekstowe 3"/>
          <p:cNvSpPr txBox="1">
            <a:spLocks noChangeArrowheads="1"/>
          </p:cNvSpPr>
          <p:nvPr/>
        </p:nvSpPr>
        <p:spPr bwMode="auto">
          <a:xfrm>
            <a:off x="396093" y="3821447"/>
            <a:ext cx="8162452" cy="44711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spc="60" dirty="0" smtClean="0">
                <a:latin typeface="Calibri" pitchFamily="34" charset="0"/>
                <a:cs typeface="Arial" pitchFamily="34" charset="0"/>
              </a:rPr>
              <a:t>OGÓLNOPOLSKIE BIURO OBSŁUGI STUDENTA</a:t>
            </a:r>
            <a:endParaRPr kumimoji="0" lang="pl-PL" sz="2000" b="1" i="0" u="none" strike="noStrike" cap="none" spc="60" normalizeH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Pole tekstowe 3"/>
          <p:cNvSpPr txBox="1">
            <a:spLocks noChangeArrowheads="1"/>
          </p:cNvSpPr>
          <p:nvPr/>
        </p:nvSpPr>
        <p:spPr bwMode="auto">
          <a:xfrm>
            <a:off x="68034" y="4247177"/>
            <a:ext cx="4262025" cy="107705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spc="60" dirty="0" smtClean="0">
                <a:latin typeface="Calibri" pitchFamily="34" charset="0"/>
                <a:cs typeface="Arial" pitchFamily="34" charset="0"/>
              </a:rPr>
              <a:t>97-300 Piotrków Tryb.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spc="60" dirty="0" smtClean="0">
                <a:latin typeface="Calibri" pitchFamily="34" charset="0"/>
                <a:cs typeface="Arial" pitchFamily="34" charset="0"/>
              </a:rPr>
              <a:t>Dom Nauczyciela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spc="60" dirty="0">
                <a:latin typeface="Calibri" pitchFamily="34" charset="0"/>
                <a:cs typeface="Arial" pitchFamily="34" charset="0"/>
              </a:rPr>
              <a:t>u</a:t>
            </a:r>
            <a:r>
              <a:rPr lang="pl-PL" sz="2000" spc="60" dirty="0" smtClean="0">
                <a:latin typeface="Calibri" pitchFamily="34" charset="0"/>
                <a:cs typeface="Arial" pitchFamily="34" charset="0"/>
              </a:rPr>
              <a:t>l. Sienkiewicza 16</a:t>
            </a:r>
            <a:endParaRPr kumimoji="0" lang="pl-PL" i="0" u="none" strike="noStrike" cap="none" spc="40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Pole tekstowe 3"/>
          <p:cNvSpPr txBox="1">
            <a:spLocks noChangeArrowheads="1"/>
          </p:cNvSpPr>
          <p:nvPr/>
        </p:nvSpPr>
        <p:spPr bwMode="auto">
          <a:xfrm>
            <a:off x="3365500" y="4247176"/>
            <a:ext cx="5732597" cy="143607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spc="60" dirty="0" smtClean="0">
                <a:latin typeface="Calibri" pitchFamily="34" charset="0"/>
                <a:cs typeface="Arial" pitchFamily="34" charset="0"/>
              </a:rPr>
              <a:t>Dziekanat: Małgorzata Śliwka, tel. 790 790 316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spc="60" dirty="0" smtClean="0">
                <a:latin typeface="Calibri" pitchFamily="34" charset="0"/>
                <a:cs typeface="Arial" pitchFamily="34" charset="0"/>
              </a:rPr>
              <a:t>                   Anna Wojtków, tel. 884 980 040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spc="60" dirty="0" smtClean="0">
                <a:latin typeface="Calibri" pitchFamily="34" charset="0"/>
                <a:cs typeface="Arial" pitchFamily="34" charset="0"/>
              </a:rPr>
              <a:t>                   Renata Kantorska, tel. 784 008 142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spc="60" dirty="0">
                <a:latin typeface="Calibri" pitchFamily="34" charset="0"/>
                <a:cs typeface="Arial" pitchFamily="34" charset="0"/>
              </a:rPr>
              <a:t>e</a:t>
            </a:r>
            <a:r>
              <a:rPr lang="pl-PL" sz="2000" spc="60" dirty="0" smtClean="0">
                <a:latin typeface="Calibri" pitchFamily="34" charset="0"/>
                <a:cs typeface="Arial" pitchFamily="34" charset="0"/>
              </a:rPr>
              <a:t>-mail: </a:t>
            </a:r>
            <a:r>
              <a:rPr lang="pl-PL" sz="2000" spc="6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hlinkClick r:id="rId3"/>
              </a:rPr>
              <a:t>podyplomowe@wskpism.edu.pl</a:t>
            </a:r>
            <a:endParaRPr lang="pl-PL" sz="2000" spc="60" dirty="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Pole tekstowe 2"/>
          <p:cNvSpPr txBox="1">
            <a:spLocks noChangeArrowheads="1"/>
          </p:cNvSpPr>
          <p:nvPr/>
        </p:nvSpPr>
        <p:spPr bwMode="auto">
          <a:xfrm>
            <a:off x="68034" y="6520237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ok</a:t>
            </a:r>
            <a:r>
              <a:rPr kumimoji="0" lang="pl-PL" sz="1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akademicki 2016/2017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15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rostokąt 1"/>
          <p:cNvSpPr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254476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42852"/>
            <a:ext cx="500066" cy="790574"/>
          </a:xfrm>
          <a:prstGeom prst="rect">
            <a:avLst/>
          </a:prstGeom>
        </p:spPr>
      </p:pic>
      <p:sp>
        <p:nvSpPr>
          <p:cNvPr id="1027" name="Prostokąt 4"/>
          <p:cNvSpPr>
            <a:spLocks noChangeArrowheads="1"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E5231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9" name="Pole tekstowe 3"/>
          <p:cNvSpPr txBox="1">
            <a:spLocks noChangeArrowheads="1"/>
          </p:cNvSpPr>
          <p:nvPr/>
        </p:nvSpPr>
        <p:spPr bwMode="auto">
          <a:xfrm>
            <a:off x="1214414" y="214290"/>
            <a:ext cx="7643866" cy="652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2000" b="1" spc="6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INSTYTUT STUDIÓW PODYPLOMOWYCH</a:t>
            </a:r>
          </a:p>
          <a:p>
            <a:r>
              <a:rPr lang="pl-PL" spc="4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Wyższej Szkoły Komunikowania, Politologii i Stosunków Międzynarodowych</a:t>
            </a:r>
            <a:endParaRPr lang="pl-PL" spc="4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179512" y="1772816"/>
            <a:ext cx="8784976" cy="504056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pl-PL" sz="3300" b="1" dirty="0" smtClean="0">
                <a:solidFill>
                  <a:srgbClr val="002060"/>
                </a:solidFill>
              </a:rPr>
              <a:t>KIERUNKI ADMINISTRACYJNE</a:t>
            </a:r>
            <a:endParaRPr lang="pl-PL" sz="3300" b="1" dirty="0">
              <a:solidFill>
                <a:srgbClr val="002060"/>
              </a:solidFill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395536" y="2348880"/>
            <a:ext cx="82089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ytuł 1"/>
          <p:cNvSpPr txBox="1">
            <a:spLocks/>
          </p:cNvSpPr>
          <p:nvPr/>
        </p:nvSpPr>
        <p:spPr>
          <a:xfrm>
            <a:off x="395536" y="2060848"/>
            <a:ext cx="8496944" cy="403244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 fontAlgn="auto">
              <a:spcAft>
                <a:spcPts val="0"/>
              </a:spcAft>
              <a:buFont typeface="Wingdings" charset="2"/>
              <a:buChar char="v"/>
            </a:pPr>
            <a:endParaRPr lang="pl-PL" sz="2500" dirty="0" smtClean="0">
              <a:solidFill>
                <a:srgbClr val="4F81BD">
                  <a:lumMod val="50000"/>
                </a:srgbClr>
              </a:solidFill>
              <a:latin typeface="Calibri"/>
            </a:endParaRPr>
          </a:p>
          <a:p>
            <a:pPr marL="285750" indent="-285750" algn="l" fontAlgn="auto">
              <a:spcAft>
                <a:spcPts val="0"/>
              </a:spcAft>
              <a:buFont typeface="Wingdings" charset="2"/>
              <a:buChar char="v"/>
            </a:pPr>
            <a:endParaRPr lang="pl-PL" sz="2500" dirty="0">
              <a:solidFill>
                <a:srgbClr val="4F81BD">
                  <a:lumMod val="50000"/>
                </a:srgbClr>
              </a:solidFill>
              <a:latin typeface="Calibri"/>
            </a:endParaRPr>
          </a:p>
          <a:p>
            <a:pPr marL="285750" indent="-285750" algn="l" fontAlgn="auto">
              <a:spcAft>
                <a:spcPts val="0"/>
              </a:spcAft>
              <a:buFont typeface="Wingdings" charset="2"/>
              <a:buChar char="v"/>
            </a:pPr>
            <a:r>
              <a:rPr lang="pl-PL" sz="2900" dirty="0" smtClean="0">
                <a:solidFill>
                  <a:srgbClr val="4F81BD">
                    <a:lumMod val="50000"/>
                  </a:srgbClr>
                </a:solidFill>
              </a:rPr>
              <a:t>Administracja publiczna</a:t>
            </a:r>
          </a:p>
          <a:p>
            <a:pPr marL="285750" indent="-285750" algn="l" fontAlgn="auto">
              <a:spcAft>
                <a:spcPts val="0"/>
              </a:spcAft>
              <a:buFont typeface="Wingdings" charset="2"/>
              <a:buChar char="v"/>
            </a:pPr>
            <a:r>
              <a:rPr lang="pl-PL" sz="2900" dirty="0" smtClean="0">
                <a:solidFill>
                  <a:srgbClr val="4F81BD">
                    <a:lumMod val="50000"/>
                  </a:srgbClr>
                </a:solidFill>
              </a:rPr>
              <a:t>E-administracja</a:t>
            </a:r>
          </a:p>
          <a:p>
            <a:pPr marL="285750" indent="-285750" algn="l" fontAlgn="auto">
              <a:spcAft>
                <a:spcPts val="0"/>
              </a:spcAft>
              <a:buFont typeface="Wingdings" charset="2"/>
              <a:buChar char="v"/>
            </a:pPr>
            <a:r>
              <a:rPr lang="pl-PL" sz="2900" dirty="0" smtClean="0">
                <a:solidFill>
                  <a:srgbClr val="4F81BD">
                    <a:lumMod val="50000"/>
                  </a:srgbClr>
                </a:solidFill>
              </a:rPr>
              <a:t>Kontrola zarządcza</a:t>
            </a:r>
          </a:p>
          <a:p>
            <a:pPr marL="285750" indent="-285750" algn="l" fontAlgn="auto">
              <a:spcAft>
                <a:spcPts val="0"/>
              </a:spcAft>
              <a:buFont typeface="Wingdings" charset="2"/>
              <a:buChar char="v"/>
            </a:pPr>
            <a:r>
              <a:rPr lang="pl-PL" sz="2900" dirty="0" smtClean="0">
                <a:solidFill>
                  <a:srgbClr val="4F81BD">
                    <a:lumMod val="50000"/>
                  </a:srgbClr>
                </a:solidFill>
              </a:rPr>
              <a:t>Samorząd terytorialny</a:t>
            </a:r>
          </a:p>
          <a:p>
            <a:pPr algn="l" fontAlgn="auto">
              <a:spcAft>
                <a:spcPts val="0"/>
              </a:spcAft>
            </a:pPr>
            <a:endParaRPr lang="pl-PL" sz="2500" dirty="0" smtClean="0">
              <a:solidFill>
                <a:srgbClr val="4F81BD">
                  <a:lumMod val="50000"/>
                </a:srgbClr>
              </a:solidFill>
              <a:latin typeface="Calibri"/>
            </a:endParaRPr>
          </a:p>
          <a:p>
            <a:pPr marL="285750" indent="-285750" algn="l" fontAlgn="auto">
              <a:spcAft>
                <a:spcPts val="0"/>
              </a:spcAft>
              <a:buFont typeface="Wingdings" charset="2"/>
              <a:buChar char="v"/>
            </a:pPr>
            <a:endParaRPr lang="pl-PL" sz="1800" dirty="0" smtClean="0">
              <a:solidFill>
                <a:srgbClr val="4F81BD">
                  <a:lumMod val="50000"/>
                </a:srgbClr>
              </a:solidFill>
              <a:latin typeface="Calibri"/>
            </a:endParaRPr>
          </a:p>
          <a:p>
            <a:pPr marL="285750" indent="-285750" algn="l" fontAlgn="auto">
              <a:spcAft>
                <a:spcPts val="0"/>
              </a:spcAft>
              <a:buFont typeface="Wingdings" charset="2"/>
              <a:buChar char="v"/>
            </a:pPr>
            <a:endParaRPr lang="pl-PL" sz="1800" dirty="0">
              <a:solidFill>
                <a:srgbClr val="4F81B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4" name="Pole tekstowe 2"/>
          <p:cNvSpPr txBox="1">
            <a:spLocks noChangeArrowheads="1"/>
          </p:cNvSpPr>
          <p:nvPr/>
        </p:nvSpPr>
        <p:spPr bwMode="auto">
          <a:xfrm>
            <a:off x="0" y="6543675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200">
              <a:spcAft>
                <a:spcPts val="1000"/>
              </a:spcAft>
            </a:pPr>
            <a:endParaRPr lang="pl-PL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ole tekstowe 2"/>
          <p:cNvSpPr txBox="1">
            <a:spLocks noChangeArrowheads="1"/>
          </p:cNvSpPr>
          <p:nvPr/>
        </p:nvSpPr>
        <p:spPr bwMode="auto">
          <a:xfrm>
            <a:off x="216024" y="6496177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tudia podyplomowe- www.podyplomowe.info.pl</a:t>
            </a:r>
            <a:endParaRPr lang="pl-P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97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rostokąt 1"/>
          <p:cNvSpPr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254476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42852"/>
            <a:ext cx="500066" cy="790574"/>
          </a:xfrm>
          <a:prstGeom prst="rect">
            <a:avLst/>
          </a:prstGeom>
        </p:spPr>
      </p:pic>
      <p:sp>
        <p:nvSpPr>
          <p:cNvPr id="1027" name="Prostokąt 4"/>
          <p:cNvSpPr>
            <a:spLocks noChangeArrowheads="1"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E5231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9" name="Pole tekstowe 3"/>
          <p:cNvSpPr txBox="1">
            <a:spLocks noChangeArrowheads="1"/>
          </p:cNvSpPr>
          <p:nvPr/>
        </p:nvSpPr>
        <p:spPr bwMode="auto">
          <a:xfrm>
            <a:off x="1214414" y="214290"/>
            <a:ext cx="7643866" cy="652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2000" b="1" spc="6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INSTYTUT STUDIÓW PODYPLOMOWYCH</a:t>
            </a:r>
          </a:p>
          <a:p>
            <a:r>
              <a:rPr lang="pl-PL" spc="4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Wyższej Szkoły Komunikowania, Politologii i Stosunków Międzynarodowych</a:t>
            </a:r>
            <a:endParaRPr lang="pl-PL" spc="4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179512" y="1772816"/>
            <a:ext cx="8784976" cy="504056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pl-PL" sz="3300" b="1" dirty="0" smtClean="0">
                <a:solidFill>
                  <a:srgbClr val="002060"/>
                </a:solidFill>
              </a:rPr>
              <a:t>KIERUNKI POZOSTAŁE</a:t>
            </a:r>
            <a:endParaRPr lang="pl-PL" sz="3300" b="1" dirty="0">
              <a:solidFill>
                <a:srgbClr val="002060"/>
              </a:solidFill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395536" y="2348880"/>
            <a:ext cx="82089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ytuł 1"/>
          <p:cNvSpPr txBox="1">
            <a:spLocks/>
          </p:cNvSpPr>
          <p:nvPr/>
        </p:nvSpPr>
        <p:spPr>
          <a:xfrm>
            <a:off x="395536" y="2060848"/>
            <a:ext cx="8496944" cy="403244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 fontAlgn="auto">
              <a:spcAft>
                <a:spcPts val="0"/>
              </a:spcAft>
              <a:buFont typeface="Wingdings" charset="2"/>
              <a:buChar char="v"/>
            </a:pPr>
            <a:endParaRPr lang="pl-PL" sz="2500" dirty="0" smtClean="0">
              <a:solidFill>
                <a:srgbClr val="4F81BD">
                  <a:lumMod val="50000"/>
                </a:srgbClr>
              </a:solidFill>
              <a:latin typeface="Calibri"/>
            </a:endParaRPr>
          </a:p>
          <a:p>
            <a:pPr marL="285750" indent="-285750" algn="l" fontAlgn="auto">
              <a:spcAft>
                <a:spcPts val="0"/>
              </a:spcAft>
              <a:buFont typeface="Wingdings" charset="2"/>
              <a:buChar char="v"/>
            </a:pPr>
            <a:endParaRPr lang="pl-PL" sz="2500" dirty="0">
              <a:solidFill>
                <a:srgbClr val="4F81BD">
                  <a:lumMod val="50000"/>
                </a:srgbClr>
              </a:solidFill>
              <a:latin typeface="Calibri"/>
            </a:endParaRPr>
          </a:p>
          <a:p>
            <a:pPr marL="285750" indent="-285750" algn="l" fontAlgn="auto">
              <a:spcAft>
                <a:spcPts val="0"/>
              </a:spcAft>
              <a:buFont typeface="Wingdings" charset="2"/>
              <a:buChar char="v"/>
            </a:pPr>
            <a:r>
              <a:rPr lang="pl-PL" sz="2900" dirty="0" smtClean="0">
                <a:solidFill>
                  <a:srgbClr val="4F81BD">
                    <a:lumMod val="50000"/>
                  </a:srgbClr>
                </a:solidFill>
              </a:rPr>
              <a:t>Bezpieczeństwo narodowe i zarządzanie kryzysowe</a:t>
            </a:r>
          </a:p>
          <a:p>
            <a:pPr marL="285750" indent="-285750" algn="l">
              <a:buFont typeface="Wingdings" charset="2"/>
              <a:buChar char="v"/>
            </a:pPr>
            <a:r>
              <a:rPr lang="pl-PL" sz="2900" dirty="0">
                <a:solidFill>
                  <a:srgbClr val="4F81BD">
                    <a:lumMod val="50000"/>
                  </a:srgbClr>
                </a:solidFill>
              </a:rPr>
              <a:t>Zarządzanie bezpieczeństwem i higieną </a:t>
            </a:r>
            <a:r>
              <a:rPr lang="pl-PL" sz="2900" dirty="0" smtClean="0">
                <a:solidFill>
                  <a:srgbClr val="4F81BD">
                    <a:lumMod val="50000"/>
                  </a:srgbClr>
                </a:solidFill>
              </a:rPr>
              <a:t>pracy</a:t>
            </a:r>
          </a:p>
          <a:p>
            <a:pPr marL="285750" indent="-285750" algn="l" fontAlgn="auto">
              <a:spcAft>
                <a:spcPts val="0"/>
              </a:spcAft>
              <a:buFont typeface="Wingdings" charset="2"/>
              <a:buChar char="v"/>
            </a:pPr>
            <a:r>
              <a:rPr lang="pl-PL" sz="2900" dirty="0">
                <a:solidFill>
                  <a:srgbClr val="4F81BD">
                    <a:lumMod val="50000"/>
                  </a:srgbClr>
                </a:solidFill>
              </a:rPr>
              <a:t>Higiena i epidemiologia w opiece zdrowotnej</a:t>
            </a:r>
          </a:p>
          <a:p>
            <a:pPr marL="285750" indent="-285750" algn="l" fontAlgn="auto">
              <a:spcAft>
                <a:spcPts val="0"/>
              </a:spcAft>
              <a:buFont typeface="Wingdings" charset="2"/>
              <a:buChar char="v"/>
            </a:pPr>
            <a:r>
              <a:rPr lang="pl-PL" sz="2900" dirty="0" smtClean="0">
                <a:solidFill>
                  <a:srgbClr val="4F81BD">
                    <a:lumMod val="50000"/>
                  </a:srgbClr>
                </a:solidFill>
              </a:rPr>
              <a:t>Zarządzanie </a:t>
            </a:r>
            <a:r>
              <a:rPr lang="pl-PL" sz="2900" dirty="0">
                <a:solidFill>
                  <a:srgbClr val="4F81BD">
                    <a:lumMod val="50000"/>
                  </a:srgbClr>
                </a:solidFill>
              </a:rPr>
              <a:t>w ochronie zdrowia</a:t>
            </a:r>
          </a:p>
          <a:p>
            <a:pPr marL="285750" indent="-285750" algn="l">
              <a:buFont typeface="Wingdings" charset="2"/>
              <a:buChar char="v"/>
            </a:pPr>
            <a:endParaRPr lang="pl-PL" sz="2900" dirty="0">
              <a:solidFill>
                <a:srgbClr val="4F81BD">
                  <a:lumMod val="50000"/>
                </a:srgbClr>
              </a:solidFill>
            </a:endParaRPr>
          </a:p>
          <a:p>
            <a:pPr marL="285750" indent="-285750" algn="l" fontAlgn="auto">
              <a:spcAft>
                <a:spcPts val="0"/>
              </a:spcAft>
              <a:buFont typeface="Wingdings" charset="2"/>
              <a:buChar char="v"/>
            </a:pPr>
            <a:endParaRPr lang="pl-PL" sz="1800" dirty="0" smtClean="0">
              <a:solidFill>
                <a:srgbClr val="4F81BD">
                  <a:lumMod val="50000"/>
                </a:srgbClr>
              </a:solidFill>
              <a:latin typeface="Calibri"/>
            </a:endParaRPr>
          </a:p>
          <a:p>
            <a:pPr marL="285750" indent="-285750" algn="l" fontAlgn="auto">
              <a:spcAft>
                <a:spcPts val="0"/>
              </a:spcAft>
              <a:buFont typeface="Wingdings" charset="2"/>
              <a:buChar char="v"/>
            </a:pPr>
            <a:endParaRPr lang="pl-PL" sz="1800" dirty="0">
              <a:solidFill>
                <a:srgbClr val="4F81B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4" name="Pole tekstowe 2"/>
          <p:cNvSpPr txBox="1">
            <a:spLocks noChangeArrowheads="1"/>
          </p:cNvSpPr>
          <p:nvPr/>
        </p:nvSpPr>
        <p:spPr bwMode="auto">
          <a:xfrm>
            <a:off x="0" y="6543675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200">
              <a:spcAft>
                <a:spcPts val="1000"/>
              </a:spcAft>
            </a:pPr>
            <a:endParaRPr lang="pl-PL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ole tekstowe 2"/>
          <p:cNvSpPr txBox="1">
            <a:spLocks noChangeArrowheads="1"/>
          </p:cNvSpPr>
          <p:nvPr/>
        </p:nvSpPr>
        <p:spPr bwMode="auto">
          <a:xfrm>
            <a:off x="216024" y="6496177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tudia podyplomowe- www.podyplomowe.info.pl</a:t>
            </a:r>
            <a:endParaRPr lang="pl-P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32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rostokąt 1"/>
          <p:cNvSpPr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254476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42852"/>
            <a:ext cx="500066" cy="790574"/>
          </a:xfrm>
          <a:prstGeom prst="rect">
            <a:avLst/>
          </a:prstGeom>
        </p:spPr>
      </p:pic>
      <p:sp>
        <p:nvSpPr>
          <p:cNvPr id="1027" name="Prostokąt 4"/>
          <p:cNvSpPr>
            <a:spLocks noChangeArrowheads="1"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E5231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9" name="Pole tekstowe 3"/>
          <p:cNvSpPr txBox="1">
            <a:spLocks noChangeArrowheads="1"/>
          </p:cNvSpPr>
          <p:nvPr/>
        </p:nvSpPr>
        <p:spPr bwMode="auto">
          <a:xfrm>
            <a:off x="1214414" y="214290"/>
            <a:ext cx="7643866" cy="652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2000" b="1" spc="6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INSTYTUT STUDIÓW PODYPLOMOWYCH</a:t>
            </a:r>
          </a:p>
          <a:p>
            <a:r>
              <a:rPr lang="pl-PL" spc="4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Wyższej Szkoły Komunikowania, Politologii i Stosunków Międzynarodowych</a:t>
            </a:r>
            <a:endParaRPr lang="pl-PL" spc="4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179512" y="1196752"/>
            <a:ext cx="8784976" cy="512757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pl-PL" sz="3300" b="1" dirty="0" smtClean="0">
                <a:solidFill>
                  <a:srgbClr val="002060"/>
                </a:solidFill>
              </a:rPr>
              <a:t>PROGRAMY STUDIÓW PODYPLOMOWYCH</a:t>
            </a:r>
            <a:endParaRPr lang="pl-PL" sz="3300" b="1" dirty="0">
              <a:solidFill>
                <a:srgbClr val="002060"/>
              </a:solidFill>
            </a:endParaRPr>
          </a:p>
        </p:txBody>
      </p:sp>
      <p:sp>
        <p:nvSpPr>
          <p:cNvPr id="12" name="Pole tekstowe 2"/>
          <p:cNvSpPr txBox="1">
            <a:spLocks noChangeArrowheads="1"/>
          </p:cNvSpPr>
          <p:nvPr/>
        </p:nvSpPr>
        <p:spPr bwMode="auto">
          <a:xfrm>
            <a:off x="0" y="6543675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200">
              <a:spcAft>
                <a:spcPts val="1000"/>
              </a:spcAft>
            </a:pPr>
            <a:endParaRPr lang="pl-PL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1765180"/>
            <a:ext cx="88325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 fontAlgn="auto">
              <a:spcBef>
                <a:spcPct val="20000"/>
              </a:spcBef>
              <a:spcAft>
                <a:spcPts val="400"/>
              </a:spcAft>
              <a:defRPr/>
            </a:pPr>
            <a:r>
              <a:rPr lang="pl-PL" sz="2400" dirty="0" smtClean="0">
                <a:solidFill>
                  <a:prstClr val="black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Programy studiów dla nauczycieli 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zgodne z rozporządzeniem Ministra Nauki i Szkolnictwa Wyższego z dnia 17 stycznia 2012 r. 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pl-PL" sz="2400" dirty="0" smtClean="0">
                <a:solidFill>
                  <a:prstClr val="black"/>
                </a:solidFill>
                <a:latin typeface="Calibri"/>
              </a:rPr>
            </a:b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w 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sprawie standardów kształcenia 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przygotowującego</a:t>
            </a:r>
            <a:br>
              <a:rPr lang="pl-PL" sz="2400" dirty="0" smtClean="0">
                <a:solidFill>
                  <a:prstClr val="black"/>
                </a:solidFill>
                <a:latin typeface="Calibri"/>
              </a:rPr>
            </a:b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do 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wykonywania zawodu nauczyciela: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383511" y="3515268"/>
            <a:ext cx="8510955" cy="268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 fontAlgn="auto">
              <a:spcBef>
                <a:spcPct val="20000"/>
              </a:spcBef>
              <a:spcAft>
                <a:spcPts val="400"/>
              </a:spcAft>
              <a:buFont typeface="Wingdings" pitchFamily="2" charset="2"/>
              <a:buChar char="q"/>
              <a:defRPr/>
            </a:pPr>
            <a:r>
              <a:rPr lang="pl-PL" sz="2400" dirty="0">
                <a:solidFill>
                  <a:prstClr val="black"/>
                </a:solidFill>
                <a:latin typeface="Calibri"/>
              </a:rPr>
              <a:t>Kształcenie modułowe na studiach podyplomowych (przygotowanie 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   psychologiczno 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– pedagogiczne, 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   dydaktyczne </a:t>
            </a:r>
          </a:p>
          <a:p>
            <a:pPr algn="just" defTabSz="457200" fontAlgn="auto">
              <a:spcBef>
                <a:spcPct val="20000"/>
              </a:spcBef>
              <a:spcAft>
                <a:spcPts val="400"/>
              </a:spcAft>
              <a:defRPr/>
            </a:pP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     i merytoryczne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342900" indent="-342900" algn="just" defTabSz="457200" fontAlgn="auto">
              <a:spcBef>
                <a:spcPct val="20000"/>
              </a:spcBef>
              <a:spcAft>
                <a:spcPts val="400"/>
              </a:spcAft>
              <a:buFont typeface="Wingdings" pitchFamily="2" charset="2"/>
              <a:buChar char="q"/>
              <a:defRPr/>
            </a:pPr>
            <a:r>
              <a:rPr lang="pl-PL" sz="2400" dirty="0">
                <a:solidFill>
                  <a:prstClr val="black"/>
                </a:solidFill>
                <a:latin typeface="Calibri"/>
              </a:rPr>
              <a:t>Praktyka zawodowa (wymagana na niektórych kierunkach)</a:t>
            </a:r>
          </a:p>
          <a:p>
            <a:pPr marL="342900" indent="-342900" algn="just" defTabSz="457200" fontAlgn="auto">
              <a:spcBef>
                <a:spcPct val="20000"/>
              </a:spcBef>
              <a:spcAft>
                <a:spcPts val="400"/>
              </a:spcAft>
              <a:buFont typeface="Wingdings" pitchFamily="2" charset="2"/>
              <a:buChar char="q"/>
              <a:defRPr/>
            </a:pPr>
            <a:r>
              <a:rPr lang="pl-PL" sz="2400" dirty="0">
                <a:solidFill>
                  <a:prstClr val="black"/>
                </a:solidFill>
                <a:latin typeface="Calibri"/>
              </a:rPr>
              <a:t>Punktacja ECTS min. 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60 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punktów dla danego kierunku 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pedagogicznego (dla pozostałych 30 punktów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5" name="Pole tekstowe 2"/>
          <p:cNvSpPr txBox="1">
            <a:spLocks noChangeArrowheads="1"/>
          </p:cNvSpPr>
          <p:nvPr/>
        </p:nvSpPr>
        <p:spPr bwMode="auto">
          <a:xfrm>
            <a:off x="36512" y="6525344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200">
              <a:spcAft>
                <a:spcPts val="1000"/>
              </a:spcAft>
            </a:pPr>
            <a:endParaRPr lang="pl-PL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Pole tekstowe 2"/>
          <p:cNvSpPr txBox="1">
            <a:spLocks noChangeArrowheads="1"/>
          </p:cNvSpPr>
          <p:nvPr/>
        </p:nvSpPr>
        <p:spPr bwMode="auto">
          <a:xfrm>
            <a:off x="216024" y="6496177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tudia podyplomowe- www.podyplomowe.info.pl</a:t>
            </a:r>
            <a:endParaRPr lang="pl-P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3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rostokąt 1"/>
          <p:cNvSpPr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254476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42852"/>
            <a:ext cx="500066" cy="790574"/>
          </a:xfrm>
          <a:prstGeom prst="rect">
            <a:avLst/>
          </a:prstGeom>
        </p:spPr>
      </p:pic>
      <p:sp>
        <p:nvSpPr>
          <p:cNvPr id="1027" name="Prostokąt 4"/>
          <p:cNvSpPr>
            <a:spLocks noChangeArrowheads="1"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E5231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Pole tekstowe 3"/>
          <p:cNvSpPr txBox="1">
            <a:spLocks noChangeArrowheads="1"/>
          </p:cNvSpPr>
          <p:nvPr/>
        </p:nvSpPr>
        <p:spPr bwMode="auto">
          <a:xfrm>
            <a:off x="1214414" y="214290"/>
            <a:ext cx="7643866" cy="652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spc="60" normalizeH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INSTYTUT STUDIÓW PODYPLOMOWYCH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spc="40" normalizeH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Wyższej Szkoły Komunikowania, Politologii i Stosunków Międzynarodowych</a:t>
            </a:r>
            <a:endParaRPr kumimoji="0" lang="pl-PL" b="0" i="0" u="none" strike="noStrike" cap="none" spc="40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3809553933"/>
              </p:ext>
            </p:extLst>
          </p:nvPr>
        </p:nvGraphicFramePr>
        <p:xfrm>
          <a:off x="251520" y="1844824"/>
          <a:ext cx="864096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ytuł 1"/>
          <p:cNvSpPr>
            <a:spLocks noGrp="1"/>
          </p:cNvSpPr>
          <p:nvPr>
            <p:ph type="ctrTitle"/>
          </p:nvPr>
        </p:nvSpPr>
        <p:spPr>
          <a:xfrm>
            <a:off x="214313" y="1143000"/>
            <a:ext cx="8643937" cy="512763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pl-PL" sz="3300" b="1" dirty="0" smtClean="0">
                <a:solidFill>
                  <a:srgbClr val="002060"/>
                </a:solidFill>
              </a:rPr>
              <a:t>REKRUTACJA </a:t>
            </a:r>
            <a:endParaRPr lang="pl-PL" sz="3300" b="1" dirty="0">
              <a:solidFill>
                <a:srgbClr val="002060"/>
              </a:solidFill>
            </a:endParaRPr>
          </a:p>
        </p:txBody>
      </p:sp>
      <p:sp>
        <p:nvSpPr>
          <p:cNvPr id="11" name="Pole tekstowe 2"/>
          <p:cNvSpPr txBox="1">
            <a:spLocks noChangeArrowheads="1"/>
          </p:cNvSpPr>
          <p:nvPr/>
        </p:nvSpPr>
        <p:spPr bwMode="auto">
          <a:xfrm>
            <a:off x="216024" y="6496177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tudia podyplomowe- www.podyplomowe.info.pl</a:t>
            </a:r>
            <a:endParaRPr lang="pl-P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6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rostokąt 1"/>
          <p:cNvSpPr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254476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Obraz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42852"/>
            <a:ext cx="500066" cy="790574"/>
          </a:xfrm>
          <a:prstGeom prst="rect">
            <a:avLst/>
          </a:prstGeom>
        </p:spPr>
      </p:pic>
      <p:sp>
        <p:nvSpPr>
          <p:cNvPr id="1027" name="Prostokąt 4"/>
          <p:cNvSpPr>
            <a:spLocks noChangeArrowheads="1"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E5231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9" name="Pole tekstowe 3"/>
          <p:cNvSpPr txBox="1">
            <a:spLocks noChangeArrowheads="1"/>
          </p:cNvSpPr>
          <p:nvPr/>
        </p:nvSpPr>
        <p:spPr bwMode="auto">
          <a:xfrm>
            <a:off x="1214414" y="214290"/>
            <a:ext cx="7643866" cy="652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2000" b="1" spc="6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INSTYTUT STUDIÓW PODYPLOMOWYCH</a:t>
            </a:r>
          </a:p>
          <a:p>
            <a:r>
              <a:rPr lang="pl-PL" spc="4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Wyższej Szkoły Komunikowania, Politologii i Stosunków Międzynarodowych</a:t>
            </a:r>
            <a:endParaRPr lang="pl-PL" spc="4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214282" y="1332771"/>
            <a:ext cx="8643998" cy="512757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pl-PL" sz="3300" b="1" dirty="0" smtClean="0">
                <a:solidFill>
                  <a:srgbClr val="002060"/>
                </a:solidFill>
              </a:rPr>
              <a:t>REKRUTACJA NA STUDIACH PODYPLOMOWYCH</a:t>
            </a:r>
            <a:br>
              <a:rPr lang="pl-PL" sz="3300" b="1" dirty="0" smtClean="0">
                <a:solidFill>
                  <a:srgbClr val="002060"/>
                </a:solidFill>
              </a:rPr>
            </a:br>
            <a:r>
              <a:rPr lang="pl-PL" sz="3300" b="1" dirty="0" smtClean="0">
                <a:solidFill>
                  <a:srgbClr val="002060"/>
                </a:solidFill>
              </a:rPr>
              <a:t>w roku akademickim 2015/2016</a:t>
            </a:r>
            <a:endParaRPr lang="pl-PL" sz="33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2435996785"/>
              </p:ext>
            </p:extLst>
          </p:nvPr>
        </p:nvGraphicFramePr>
        <p:xfrm>
          <a:off x="611560" y="1628800"/>
          <a:ext cx="792088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PoleTekstowe 3"/>
          <p:cNvSpPr txBox="1"/>
          <p:nvPr/>
        </p:nvSpPr>
        <p:spPr>
          <a:xfrm>
            <a:off x="6462233" y="5661248"/>
            <a:ext cx="217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pl-PL" dirty="0" smtClean="0">
                <a:solidFill>
                  <a:prstClr val="black"/>
                </a:solidFill>
                <a:latin typeface="Calibri"/>
              </a:rPr>
              <a:t>Stan na 20.05.2016 r.</a:t>
            </a:r>
            <a:endParaRPr lang="pl-P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wal 5"/>
          <p:cNvSpPr/>
          <p:nvPr/>
        </p:nvSpPr>
        <p:spPr>
          <a:xfrm>
            <a:off x="6300192" y="5805264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Prostokąt 4"/>
          <p:cNvSpPr>
            <a:spLocks noChangeArrowheads="1"/>
          </p:cNvSpPr>
          <p:nvPr/>
        </p:nvSpPr>
        <p:spPr bwMode="auto">
          <a:xfrm>
            <a:off x="-971" y="6526017"/>
            <a:ext cx="9144000" cy="357166"/>
          </a:xfrm>
          <a:prstGeom prst="rect">
            <a:avLst/>
          </a:prstGeom>
          <a:solidFill>
            <a:srgbClr val="E5231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ole tekstowe 2"/>
          <p:cNvSpPr txBox="1">
            <a:spLocks noChangeArrowheads="1"/>
          </p:cNvSpPr>
          <p:nvPr/>
        </p:nvSpPr>
        <p:spPr bwMode="auto">
          <a:xfrm>
            <a:off x="216024" y="6496177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tudia podyplomowe- www.podyplomowe.info.pl</a:t>
            </a:r>
            <a:endParaRPr lang="pl-P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8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rostokąt 1"/>
          <p:cNvSpPr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254476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Obraz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42852"/>
            <a:ext cx="500066" cy="790574"/>
          </a:xfrm>
          <a:prstGeom prst="rect">
            <a:avLst/>
          </a:prstGeom>
        </p:spPr>
      </p:pic>
      <p:sp>
        <p:nvSpPr>
          <p:cNvPr id="1027" name="Prostokąt 4"/>
          <p:cNvSpPr>
            <a:spLocks noChangeArrowheads="1"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E5231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9" name="Pole tekstowe 3"/>
          <p:cNvSpPr txBox="1">
            <a:spLocks noChangeArrowheads="1"/>
          </p:cNvSpPr>
          <p:nvPr/>
        </p:nvSpPr>
        <p:spPr bwMode="auto">
          <a:xfrm>
            <a:off x="1214414" y="214290"/>
            <a:ext cx="7643866" cy="652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2000" b="1" spc="6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INSTYTUT STUDIÓW PODYPLOMOWYCH</a:t>
            </a:r>
          </a:p>
          <a:p>
            <a:r>
              <a:rPr lang="pl-PL" spc="4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Wyższej Szkoły Komunikowania, Politologii i Stosunków Międzynarodowych</a:t>
            </a:r>
            <a:endParaRPr lang="pl-PL" spc="4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0" y="1142984"/>
            <a:ext cx="9144000" cy="512757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pl-PL" sz="3300" b="1" dirty="0" smtClean="0">
                <a:solidFill>
                  <a:srgbClr val="002060"/>
                </a:solidFill>
              </a:rPr>
              <a:t>REKRUTACJA W PODZIALE NA GRUPY ZAWODOWE</a:t>
            </a:r>
            <a:endParaRPr lang="pl-PL" sz="33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2407214634"/>
              </p:ext>
            </p:extLst>
          </p:nvPr>
        </p:nvGraphicFramePr>
        <p:xfrm>
          <a:off x="611560" y="1628800"/>
          <a:ext cx="792088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Prostokąt 4"/>
          <p:cNvSpPr>
            <a:spLocks noChangeArrowheads="1"/>
          </p:cNvSpPr>
          <p:nvPr/>
        </p:nvSpPr>
        <p:spPr bwMode="auto">
          <a:xfrm>
            <a:off x="0" y="6499078"/>
            <a:ext cx="9144000" cy="357166"/>
          </a:xfrm>
          <a:prstGeom prst="rect">
            <a:avLst/>
          </a:prstGeom>
          <a:solidFill>
            <a:srgbClr val="E5231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ole tekstowe 2"/>
          <p:cNvSpPr txBox="1">
            <a:spLocks noChangeArrowheads="1"/>
          </p:cNvSpPr>
          <p:nvPr/>
        </p:nvSpPr>
        <p:spPr bwMode="auto">
          <a:xfrm>
            <a:off x="216024" y="6496177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tudia podyplomowe- www.podyplomowe.info.pl</a:t>
            </a:r>
            <a:endParaRPr lang="pl-P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38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rostokąt 1"/>
          <p:cNvSpPr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254476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42852"/>
            <a:ext cx="500066" cy="790574"/>
          </a:xfrm>
          <a:prstGeom prst="rect">
            <a:avLst/>
          </a:prstGeom>
        </p:spPr>
      </p:pic>
      <p:sp>
        <p:nvSpPr>
          <p:cNvPr id="1027" name="Prostokąt 4"/>
          <p:cNvSpPr>
            <a:spLocks noChangeArrowheads="1"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E5231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9" name="Pole tekstowe 3"/>
          <p:cNvSpPr txBox="1">
            <a:spLocks noChangeArrowheads="1"/>
          </p:cNvSpPr>
          <p:nvPr/>
        </p:nvSpPr>
        <p:spPr bwMode="auto">
          <a:xfrm>
            <a:off x="1214414" y="214290"/>
            <a:ext cx="7643866" cy="652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spc="6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INSTYTUT STUDIÓW PODYPLOMOWYCH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spc="4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Wyższej Szkoły Komunikowania, Politologii i Stosunków Międzynarodowych</a:t>
            </a:r>
            <a:endParaRPr kumimoji="0" lang="pl-PL" b="0" i="0" u="none" strike="noStrike" cap="none" spc="4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214282" y="1142984"/>
            <a:ext cx="8643998" cy="512757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pl-PL" sz="3300" b="1" dirty="0" smtClean="0">
                <a:solidFill>
                  <a:srgbClr val="002060"/>
                </a:solidFill>
              </a:rPr>
              <a:t>LICZBA STUDENTÓW W ROZBICIU NA KIERUNK</a:t>
            </a:r>
            <a:r>
              <a:rPr lang="pl-PL" sz="3300" b="1" dirty="0">
                <a:solidFill>
                  <a:schemeClr val="accent1">
                    <a:lumMod val="50000"/>
                  </a:schemeClr>
                </a:solidFill>
              </a:rPr>
              <a:t>I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770517080"/>
              </p:ext>
            </p:extLst>
          </p:nvPr>
        </p:nvGraphicFramePr>
        <p:xfrm>
          <a:off x="0" y="1484784"/>
          <a:ext cx="89644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Pole tekstowe 2"/>
          <p:cNvSpPr txBox="1">
            <a:spLocks noChangeArrowheads="1"/>
          </p:cNvSpPr>
          <p:nvPr/>
        </p:nvSpPr>
        <p:spPr bwMode="auto">
          <a:xfrm>
            <a:off x="16494" y="6529245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ole tekstowe 2"/>
          <p:cNvSpPr txBox="1">
            <a:spLocks noChangeArrowheads="1"/>
          </p:cNvSpPr>
          <p:nvPr/>
        </p:nvSpPr>
        <p:spPr bwMode="auto">
          <a:xfrm>
            <a:off x="216024" y="6496177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tudia podyplomowe- www.podyplomowe.info.pl</a:t>
            </a:r>
            <a:endParaRPr lang="pl-P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8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3807</TotalTime>
  <Words>1613</Words>
  <Application>Microsoft Office PowerPoint</Application>
  <PresentationFormat>Pokaz na ekranie (4:3)</PresentationFormat>
  <Paragraphs>340</Paragraphs>
  <Slides>29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Motyw pakietu Office</vt:lpstr>
      <vt:lpstr>Prezentacja programu PowerPoint</vt:lpstr>
      <vt:lpstr>KIERUNKI PEDAGOGICZNE</vt:lpstr>
      <vt:lpstr>KIERUNKI ADMINISTRACYJNE</vt:lpstr>
      <vt:lpstr>KIERUNKI POZOSTAŁE</vt:lpstr>
      <vt:lpstr>PROGRAMY STUDIÓW PODYPLOMOWYCH</vt:lpstr>
      <vt:lpstr>REKRUTACJA </vt:lpstr>
      <vt:lpstr>REKRUTACJA NA STUDIACH PODYPLOMOWYCH w roku akademickim 2015/2016</vt:lpstr>
      <vt:lpstr>REKRUTACJA W PODZIALE NA GRUPY ZAWODOWE</vt:lpstr>
      <vt:lpstr>LICZBA STUDENTÓW W ROZBICIU NA KIERUNKI</vt:lpstr>
      <vt:lpstr>REKRUTACJA WG MIAST</vt:lpstr>
      <vt:lpstr>WSPÓŁPRACA W ZAKRESIE STUDIÓW PODYPLOMOWYCH</vt:lpstr>
      <vt:lpstr>KOMPETENCJE KIEROWNIKA  DS. ORGANIZACJI STUDIÓW</vt:lpstr>
      <vt:lpstr>KORZYŚCI ZE WSPÓŁPRACY</vt:lpstr>
      <vt:lpstr>PUBLIKACJE W E-KWARTALNIKACH</vt:lpstr>
      <vt:lpstr>CHARAKTERYSTYKA NASZYCH  STUDIÓW PODYPLOMOWYCH</vt:lpstr>
      <vt:lpstr>NOWE KIERUNKI STUDIÓW</vt:lpstr>
      <vt:lpstr>E - KONSULTACJE</vt:lpstr>
      <vt:lpstr>WARUNKI UKOŃCZENIA  STUDIÓW PODYPLOMOWYCH </vt:lpstr>
      <vt:lpstr>PRAKTYKA ZAWODOWA</vt:lpstr>
      <vt:lpstr>ORGANIZACJA PRAKTYKI ZAWODOWEJ</vt:lpstr>
      <vt:lpstr>WARUNKI ZALICZENIA PRAKTYKI </vt:lpstr>
      <vt:lpstr>EGZAMIN DYPLOMOWY</vt:lpstr>
      <vt:lpstr>E-KURSY </vt:lpstr>
      <vt:lpstr>PEDAGOGIKA SPECJALNA</vt:lpstr>
      <vt:lpstr>WCZESNE NAUCZANIE JĘZYKA OBCEGO</vt:lpstr>
      <vt:lpstr>E-KURSY </vt:lpstr>
      <vt:lpstr>E – KURSY  (dodatkowa oferta dla nauczycieli)</vt:lpstr>
      <vt:lpstr>Prezentacja programu PowerPoint</vt:lpstr>
      <vt:lpstr>DANE INSTYTUTU STUDIÓW PODYPLOMOWYCH</vt:lpstr>
    </vt:vector>
  </TitlesOfParts>
  <Company>WSKPiSM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Rafal Kosmulski</dc:creator>
  <cp:lastModifiedBy>PCE i K</cp:lastModifiedBy>
  <cp:revision>108</cp:revision>
  <cp:lastPrinted>2016-06-07T09:44:50Z</cp:lastPrinted>
  <dcterms:created xsi:type="dcterms:W3CDTF">2015-12-12T00:09:18Z</dcterms:created>
  <dcterms:modified xsi:type="dcterms:W3CDTF">2016-06-07T10:01:25Z</dcterms:modified>
</cp:coreProperties>
</file>